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65"/>
  </p:notesMasterIdLst>
  <p:handoutMasterIdLst>
    <p:handoutMasterId r:id="rId66"/>
  </p:handoutMasterIdLst>
  <p:sldIdLst>
    <p:sldId id="301" r:id="rId6"/>
    <p:sldId id="902" r:id="rId7"/>
    <p:sldId id="903" r:id="rId8"/>
    <p:sldId id="904" r:id="rId9"/>
    <p:sldId id="863" r:id="rId10"/>
    <p:sldId id="905" r:id="rId11"/>
    <p:sldId id="906" r:id="rId12"/>
    <p:sldId id="972" r:id="rId13"/>
    <p:sldId id="907" r:id="rId14"/>
    <p:sldId id="966" r:id="rId15"/>
    <p:sldId id="968" r:id="rId16"/>
    <p:sldId id="865" r:id="rId17"/>
    <p:sldId id="964" r:id="rId18"/>
    <p:sldId id="912" r:id="rId19"/>
    <p:sldId id="914" r:id="rId20"/>
    <p:sldId id="913" r:id="rId21"/>
    <p:sldId id="915" r:id="rId22"/>
    <p:sldId id="919" r:id="rId23"/>
    <p:sldId id="920" r:id="rId24"/>
    <p:sldId id="935" r:id="rId25"/>
    <p:sldId id="922" r:id="rId26"/>
    <p:sldId id="925" r:id="rId27"/>
    <p:sldId id="926" r:id="rId28"/>
    <p:sldId id="927" r:id="rId29"/>
    <p:sldId id="928" r:id="rId30"/>
    <p:sldId id="929" r:id="rId31"/>
    <p:sldId id="930" r:id="rId32"/>
    <p:sldId id="931" r:id="rId33"/>
    <p:sldId id="932" r:id="rId34"/>
    <p:sldId id="973" r:id="rId35"/>
    <p:sldId id="937" r:id="rId36"/>
    <p:sldId id="933" r:id="rId37"/>
    <p:sldId id="934" r:id="rId38"/>
    <p:sldId id="936" r:id="rId39"/>
    <p:sldId id="938" r:id="rId40"/>
    <p:sldId id="939" r:id="rId41"/>
    <p:sldId id="942" r:id="rId42"/>
    <p:sldId id="940" r:id="rId43"/>
    <p:sldId id="941" r:id="rId44"/>
    <p:sldId id="943" r:id="rId45"/>
    <p:sldId id="944" r:id="rId46"/>
    <p:sldId id="947" r:id="rId47"/>
    <p:sldId id="948" r:id="rId48"/>
    <p:sldId id="949" r:id="rId49"/>
    <p:sldId id="951" r:id="rId50"/>
    <p:sldId id="950" r:id="rId51"/>
    <p:sldId id="952" r:id="rId52"/>
    <p:sldId id="953" r:id="rId53"/>
    <p:sldId id="955" r:id="rId54"/>
    <p:sldId id="954" r:id="rId55"/>
    <p:sldId id="956" r:id="rId56"/>
    <p:sldId id="957" r:id="rId57"/>
    <p:sldId id="958" r:id="rId58"/>
    <p:sldId id="959" r:id="rId59"/>
    <p:sldId id="960" r:id="rId60"/>
    <p:sldId id="961" r:id="rId61"/>
    <p:sldId id="970" r:id="rId62"/>
    <p:sldId id="971" r:id="rId63"/>
    <p:sldId id="969" r:id="rId64"/>
  </p:sldIdLst>
  <p:sldSz cx="9144000" cy="6858000" type="screen4x3"/>
  <p:notesSz cx="6669088" cy="9926638"/>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MBADO ALFARO FRANCISCO" initials="ZAF" lastIdx="1" clrIdx="0"/>
  <p:cmAuthor id="2" name="MOLINA CALDERON GUILLERMO ANDRES" initials="MCGA" lastIdx="3" clrIdx="1">
    <p:extLst/>
  </p:cmAuthor>
  <p:cmAuthor id="3" name="QUIROS CALDERON ELIONAY EVELIO" initials="QCEE"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91EB85"/>
    <a:srgbClr val="A7434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6" autoAdjust="0"/>
    <p:restoredTop sz="78974" autoAdjust="0"/>
  </p:normalViewPr>
  <p:slideViewPr>
    <p:cSldViewPr>
      <p:cViewPr varScale="1">
        <p:scale>
          <a:sx n="72" d="100"/>
          <a:sy n="72" d="100"/>
        </p:scale>
        <p:origin x="1406" y="53"/>
      </p:cViewPr>
      <p:guideLst>
        <p:guide orient="horz" pos="2160"/>
        <p:guide pos="2880"/>
      </p:guideLst>
    </p:cSldViewPr>
  </p:slideViewPr>
  <p:outlineViewPr>
    <p:cViewPr>
      <p:scale>
        <a:sx n="33" d="100"/>
        <a:sy n="33" d="100"/>
      </p:scale>
      <p:origin x="0" y="31968"/>
    </p:cViewPr>
  </p:outlineViewPr>
  <p:notesTextViewPr>
    <p:cViewPr>
      <p:scale>
        <a:sx n="3" d="2"/>
        <a:sy n="3" d="2"/>
      </p:scale>
      <p:origin x="0" y="0"/>
    </p:cViewPr>
  </p:notesTextViewPr>
  <p:sorterViewPr>
    <p:cViewPr>
      <p:scale>
        <a:sx n="200" d="100"/>
        <a:sy n="200" d="100"/>
      </p:scale>
      <p:origin x="0" y="-164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7CD8B606-995F-4656-9031-B1727228CABF}" type="datetimeFigureOut">
              <a:rPr lang="es-ES" smtClean="0"/>
              <a:t>19/12/2016</a:t>
            </a:fld>
            <a:endParaRPr lang="es-ES"/>
          </a:p>
        </p:txBody>
      </p:sp>
      <p:sp>
        <p:nvSpPr>
          <p:cNvPr id="4" name="Marcador de pie de página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C32747BF-DC76-4CC9-A7EE-7A7DCF28E624}" type="slidenum">
              <a:rPr lang="es-ES" smtClean="0"/>
              <a:t>‹Nº›</a:t>
            </a:fld>
            <a:endParaRPr lang="es-ES"/>
          </a:p>
        </p:txBody>
      </p:sp>
    </p:spTree>
    <p:extLst>
      <p:ext uri="{BB962C8B-B14F-4D97-AF65-F5344CB8AC3E}">
        <p14:creationId xmlns:p14="http://schemas.microsoft.com/office/powerpoint/2010/main" val="198280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2830" tIns="46415" rIns="92830" bIns="46415" rtlCol="0"/>
          <a:lstStyle>
            <a:lvl1pPr algn="l">
              <a:defRPr sz="1200"/>
            </a:lvl1pPr>
          </a:lstStyle>
          <a:p>
            <a:endParaRPr lang="es-CR"/>
          </a:p>
        </p:txBody>
      </p:sp>
      <p:sp>
        <p:nvSpPr>
          <p:cNvPr id="3" name="Date Placeholder 2"/>
          <p:cNvSpPr>
            <a:spLocks noGrp="1"/>
          </p:cNvSpPr>
          <p:nvPr>
            <p:ph type="dt" idx="1"/>
          </p:nvPr>
        </p:nvSpPr>
        <p:spPr>
          <a:xfrm>
            <a:off x="3777607" y="0"/>
            <a:ext cx="2889938" cy="496332"/>
          </a:xfrm>
          <a:prstGeom prst="rect">
            <a:avLst/>
          </a:prstGeom>
        </p:spPr>
        <p:txBody>
          <a:bodyPr vert="horz" lIns="92830" tIns="46415" rIns="92830" bIns="46415" rtlCol="0"/>
          <a:lstStyle>
            <a:lvl1pPr algn="r">
              <a:defRPr sz="1200"/>
            </a:lvl1pPr>
          </a:lstStyle>
          <a:p>
            <a:fld id="{DA51DB02-3DF5-470A-8B7A-CBE982469343}" type="datetimeFigureOut">
              <a:rPr lang="es-CR" smtClean="0"/>
              <a:t>19/12/2016</a:t>
            </a:fld>
            <a:endParaRPr lang="es-CR"/>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2830" tIns="46415" rIns="92830" bIns="46415" rtlCol="0" anchor="ctr"/>
          <a:lstStyle/>
          <a:p>
            <a:endParaRPr lang="es-CR"/>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6" name="Footer Placeholder 5"/>
          <p:cNvSpPr>
            <a:spLocks noGrp="1"/>
          </p:cNvSpPr>
          <p:nvPr>
            <p:ph type="ftr" sz="quarter" idx="4"/>
          </p:nvPr>
        </p:nvSpPr>
        <p:spPr>
          <a:xfrm>
            <a:off x="0" y="9428583"/>
            <a:ext cx="2889938" cy="496332"/>
          </a:xfrm>
          <a:prstGeom prst="rect">
            <a:avLst/>
          </a:prstGeom>
        </p:spPr>
        <p:txBody>
          <a:bodyPr vert="horz" lIns="92830" tIns="46415" rIns="92830" bIns="46415" rtlCol="0" anchor="b"/>
          <a:lstStyle>
            <a:lvl1pPr algn="l">
              <a:defRPr sz="1200"/>
            </a:lvl1pPr>
          </a:lstStyle>
          <a:p>
            <a:endParaRPr lang="es-CR"/>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2830" tIns="46415" rIns="92830" bIns="46415" rtlCol="0" anchor="b"/>
          <a:lstStyle>
            <a:lvl1pPr algn="r">
              <a:defRPr sz="1200"/>
            </a:lvl1pPr>
          </a:lstStyle>
          <a:p>
            <a:fld id="{6823CFD4-5C50-447C-88B4-99582F65FDE8}" type="slidenum">
              <a:rPr lang="es-CR" smtClean="0"/>
              <a:t>‹Nº›</a:t>
            </a:fld>
            <a:endParaRPr lang="es-CR"/>
          </a:p>
        </p:txBody>
      </p:sp>
    </p:spTree>
    <p:extLst>
      <p:ext uri="{BB962C8B-B14F-4D97-AF65-F5344CB8AC3E}">
        <p14:creationId xmlns:p14="http://schemas.microsoft.com/office/powerpoint/2010/main" val="30198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6823CFD4-5C50-447C-88B4-99582F65FDE8}" type="slidenum">
              <a:rPr lang="es-CR" smtClean="0"/>
              <a:t>3</a:t>
            </a:fld>
            <a:endParaRPr lang="es-CR"/>
          </a:p>
        </p:txBody>
      </p:sp>
    </p:spTree>
    <p:extLst>
      <p:ext uri="{BB962C8B-B14F-4D97-AF65-F5344CB8AC3E}">
        <p14:creationId xmlns:p14="http://schemas.microsoft.com/office/powerpoint/2010/main" val="316248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9C131E4C-0E64-48DC-A4D3-9726B29DADD1}" type="slidenum">
              <a:rPr lang="es-CR" smtClean="0"/>
              <a:pPr/>
              <a:t>12</a:t>
            </a:fld>
            <a:endParaRPr lang="es-CR"/>
          </a:p>
        </p:txBody>
      </p:sp>
    </p:spTree>
    <p:extLst>
      <p:ext uri="{BB962C8B-B14F-4D97-AF65-F5344CB8AC3E}">
        <p14:creationId xmlns:p14="http://schemas.microsoft.com/office/powerpoint/2010/main" val="238961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sz="1200" b="1" dirty="0" smtClean="0"/>
              <a:t>Cierre automático</a:t>
            </a:r>
            <a:r>
              <a:rPr lang="es-CR" sz="1200" b="1" baseline="0" dirty="0" smtClean="0"/>
              <a:t> tiene varios motivos no solo cuando se vende…considerar dejar en el expediente este detalle</a:t>
            </a:r>
            <a:endParaRPr lang="es-CR" sz="1200" b="1" dirty="0" smtClean="0"/>
          </a:p>
        </p:txBody>
      </p:sp>
      <p:sp>
        <p:nvSpPr>
          <p:cNvPr id="4" name="3 Marcador de número de diapositiva"/>
          <p:cNvSpPr>
            <a:spLocks noGrp="1"/>
          </p:cNvSpPr>
          <p:nvPr>
            <p:ph type="sldNum" sz="quarter" idx="10"/>
          </p:nvPr>
        </p:nvSpPr>
        <p:spPr/>
        <p:txBody>
          <a:bodyPr/>
          <a:lstStyle/>
          <a:p>
            <a:fld id="{A22AC82B-AF4D-B449-B36F-C36717317F72}" type="slidenum">
              <a:rPr lang="es-ES" smtClean="0"/>
              <a:t>13</a:t>
            </a:fld>
            <a:endParaRPr lang="es-ES"/>
          </a:p>
        </p:txBody>
      </p:sp>
    </p:spTree>
    <p:extLst>
      <p:ext uri="{BB962C8B-B14F-4D97-AF65-F5344CB8AC3E}">
        <p14:creationId xmlns:p14="http://schemas.microsoft.com/office/powerpoint/2010/main" val="180494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40894237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51566DC-7DF4-4B37-9303-F47557CAEA0E}" type="datetime1">
              <a:rPr lang="en-US" smtClean="0">
                <a:solidFill>
                  <a:prstClr val="black">
                    <a:tint val="75000"/>
                  </a:prstClr>
                </a:solidFill>
              </a:rPr>
              <a:pPr/>
              <a:t>12/19/2016</a:t>
            </a:fld>
            <a:endParaRPr lang="en-U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n-U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1492825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76706" y="416154"/>
            <a:ext cx="3008313" cy="1162050"/>
          </a:xfrm>
        </p:spPr>
        <p:txBody>
          <a:bodyPr anchor="b"/>
          <a:lstStyle>
            <a:lvl1pPr algn="l">
              <a:defRPr sz="2000" b="1"/>
            </a:lvl1pPr>
          </a:lstStyle>
          <a:p>
            <a:r>
              <a:rPr lang="en-US" smtClean="0"/>
              <a:t>Click to edit Master title style</a:t>
            </a:r>
            <a:endParaRPr lang="es-ES"/>
          </a:p>
        </p:txBody>
      </p:sp>
      <p:sp>
        <p:nvSpPr>
          <p:cNvPr id="3" name="Marcador de contenido 2"/>
          <p:cNvSpPr>
            <a:spLocks noGrp="1"/>
          </p:cNvSpPr>
          <p:nvPr>
            <p:ph idx="1"/>
          </p:nvPr>
        </p:nvSpPr>
        <p:spPr>
          <a:xfrm>
            <a:off x="3494554" y="4161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texto 3"/>
          <p:cNvSpPr>
            <a:spLocks noGrp="1"/>
          </p:cNvSpPr>
          <p:nvPr>
            <p:ph type="body" sz="half" idx="2"/>
          </p:nvPr>
        </p:nvSpPr>
        <p:spPr>
          <a:xfrm>
            <a:off x="376706" y="157820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Marcador de fecha 4"/>
          <p:cNvSpPr>
            <a:spLocks noGrp="1"/>
          </p:cNvSpPr>
          <p:nvPr>
            <p:ph type="dt" sz="half" idx="10"/>
          </p:nvPr>
        </p:nvSpPr>
        <p:spPr/>
        <p:txBody>
          <a:bodyPr/>
          <a:lstStyle/>
          <a:p>
            <a:fld id="{28B75B02-2973-4B9A-BDA7-B52049AF7B43}" type="datetime1">
              <a:rPr lang="en-US" smtClean="0">
                <a:solidFill>
                  <a:prstClr val="black">
                    <a:tint val="75000"/>
                  </a:prstClr>
                </a:solidFill>
              </a:rPr>
              <a:pPr/>
              <a:t>12/19/2016</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215133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Marcador de fecha 4"/>
          <p:cNvSpPr>
            <a:spLocks noGrp="1"/>
          </p:cNvSpPr>
          <p:nvPr>
            <p:ph type="dt" sz="half" idx="10"/>
          </p:nvPr>
        </p:nvSpPr>
        <p:spPr/>
        <p:txBody>
          <a:bodyPr/>
          <a:lstStyle/>
          <a:p>
            <a:fld id="{2421E0F3-0754-4E19-BD35-BF4F1F039033}" type="datetime1">
              <a:rPr lang="en-US" smtClean="0">
                <a:solidFill>
                  <a:prstClr val="black">
                    <a:tint val="75000"/>
                  </a:prstClr>
                </a:solidFill>
              </a:rPr>
              <a:pPr/>
              <a:t>12/19/2016</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183120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texto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fecha 3"/>
          <p:cNvSpPr>
            <a:spLocks noGrp="1"/>
          </p:cNvSpPr>
          <p:nvPr>
            <p:ph type="dt" sz="half" idx="10"/>
          </p:nvPr>
        </p:nvSpPr>
        <p:spPr/>
        <p:txBody>
          <a:bodyPr/>
          <a:lstStyle/>
          <a:p>
            <a:fld id="{B1DBCA55-3B8F-45B1-A39B-BDDA6FD8E4EB}" type="datetime1">
              <a:rPr lang="en-US" smtClean="0">
                <a:solidFill>
                  <a:prstClr val="black">
                    <a:tint val="75000"/>
                  </a:prstClr>
                </a:solidFill>
              </a:rPr>
              <a:pPr/>
              <a:t>12/19/2016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27662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8904" y="417754"/>
            <a:ext cx="2057400" cy="5851525"/>
          </a:xfrm>
        </p:spPr>
        <p:txBody>
          <a:bodyPr vert="eaVert"/>
          <a:lstStyle/>
          <a:p>
            <a:r>
              <a:rPr lang="en-US" smtClean="0"/>
              <a:t>Click to edit Master title style</a:t>
            </a:r>
            <a:endParaRPr lang="es-ES"/>
          </a:p>
        </p:txBody>
      </p:sp>
      <p:sp>
        <p:nvSpPr>
          <p:cNvPr id="3" name="Marcador de texto vertical 2"/>
          <p:cNvSpPr>
            <a:spLocks noGrp="1"/>
          </p:cNvSpPr>
          <p:nvPr>
            <p:ph type="body" orient="vert" idx="1"/>
          </p:nvPr>
        </p:nvSpPr>
        <p:spPr>
          <a:xfrm>
            <a:off x="376704" y="4177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4" name="Marcador de fecha 3"/>
          <p:cNvSpPr>
            <a:spLocks noGrp="1"/>
          </p:cNvSpPr>
          <p:nvPr>
            <p:ph type="dt" sz="half" idx="10"/>
          </p:nvPr>
        </p:nvSpPr>
        <p:spPr/>
        <p:txBody>
          <a:bodyPr/>
          <a:lstStyle/>
          <a:p>
            <a:fld id="{89B7B252-32AA-4A75-B1D3-83E40AAD2D94}" type="datetime1">
              <a:rPr lang="en-US" smtClean="0">
                <a:solidFill>
                  <a:prstClr val="black">
                    <a:tint val="75000"/>
                  </a:prstClr>
                </a:solidFill>
              </a:rPr>
              <a:pPr/>
              <a:t>12/19/2016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162979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3352888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EE8AB3-FA6B-4C71-8181-0A84A96951BB}" type="datetimeFigureOut">
              <a:rPr lang="es-CR">
                <a:solidFill>
                  <a:srgbClr val="000000"/>
                </a:solidFill>
              </a:rPr>
              <a:pPr/>
              <a:t>19/12/2016</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47CFBE-F1DE-4720-AF05-2D37CC63DFBC}" type="slidenum">
              <a:rPr>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02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EE8AB3-FA6B-4C71-8181-0A84A96951BB}" type="datetimeFigureOut">
              <a:rPr lang="es-CR">
                <a:solidFill>
                  <a:srgbClr val="000000"/>
                </a:solidFill>
              </a:rPr>
              <a:pPr/>
              <a:t>19/12/2016</a:t>
            </a:fld>
            <a:endParaRPr lang="en-US">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47CFBE-F1DE-4720-AF05-2D37CC63DFBC}" type="slidenum">
              <a:rPr>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6153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a:xfrm>
            <a:off x="252049" y="252082"/>
            <a:ext cx="8598704" cy="3907085"/>
          </a:xfrm>
          <a:prstGeom prst="rect">
            <a:avLst/>
          </a:prstGeom>
          <a:solidFill>
            <a:schemeClr val="tx2">
              <a:lumMod val="75000"/>
            </a:schemeClr>
          </a:solidFill>
          <a:effectLst/>
          <a:scene3d>
            <a:camera prst="orthographicFront">
              <a:rot lat="0" lon="0" rev="0"/>
            </a:camera>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solidFill>
            </a:endParaRPr>
          </a:p>
        </p:txBody>
      </p:sp>
      <p:sp>
        <p:nvSpPr>
          <p:cNvPr id="3" name="Subtítulo 2"/>
          <p:cNvSpPr>
            <a:spLocks noGrp="1"/>
          </p:cNvSpPr>
          <p:nvPr>
            <p:ph type="subTitle" idx="1" hasCustomPrompt="1"/>
          </p:nvPr>
        </p:nvSpPr>
        <p:spPr>
          <a:xfrm>
            <a:off x="339299" y="5842602"/>
            <a:ext cx="8504011" cy="513748"/>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Fecha</a:t>
            </a:r>
            <a:endParaRPr lang="es-ES" dirty="0"/>
          </a:p>
        </p:txBody>
      </p:sp>
      <p:sp>
        <p:nvSpPr>
          <p:cNvPr id="4" name="Marcador de fecha 3"/>
          <p:cNvSpPr>
            <a:spLocks noGrp="1"/>
          </p:cNvSpPr>
          <p:nvPr>
            <p:ph type="dt" sz="half" idx="10"/>
          </p:nvPr>
        </p:nvSpPr>
        <p:spPr/>
        <p:txBody>
          <a:bodyPr/>
          <a:lstStyle/>
          <a:p>
            <a:fld id="{1B53AC6C-709F-4ED5-AEDD-76A78EB39974}" type="datetime1">
              <a:rPr lang="en-US" smtClean="0">
                <a:solidFill>
                  <a:prstClr val="black">
                    <a:tint val="75000"/>
                  </a:prstClr>
                </a:solidFill>
              </a:rPr>
              <a:pPr/>
              <a:t>12/19/2016</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pic>
        <p:nvPicPr>
          <p:cNvPr id="8" name="Imagen 7"/>
          <p:cNvPicPr>
            <a:picLocks noChangeAspect="1"/>
          </p:cNvPicPr>
          <p:nvPr userDrawn="1"/>
        </p:nvPicPr>
        <p:blipFill>
          <a:blip r:embed="rId2"/>
          <a:stretch>
            <a:fillRect/>
          </a:stretch>
        </p:blipFill>
        <p:spPr>
          <a:xfrm>
            <a:off x="498009" y="483833"/>
            <a:ext cx="1382491" cy="423592"/>
          </a:xfrm>
          <a:prstGeom prst="rect">
            <a:avLst/>
          </a:prstGeom>
        </p:spPr>
      </p:pic>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dirty="0">
              <a:solidFill>
                <a:prstClr val="black">
                  <a:tint val="75000"/>
                </a:prstClr>
              </a:solidFill>
            </a:endParaRPr>
          </a:p>
        </p:txBody>
      </p:sp>
      <p:sp>
        <p:nvSpPr>
          <p:cNvPr id="16" name="Título 15"/>
          <p:cNvSpPr>
            <a:spLocks noGrp="1"/>
          </p:cNvSpPr>
          <p:nvPr>
            <p:ph type="title"/>
          </p:nvPr>
        </p:nvSpPr>
        <p:spPr>
          <a:xfrm>
            <a:off x="379805" y="2898979"/>
            <a:ext cx="8331537" cy="1143000"/>
          </a:xfrm>
        </p:spPr>
        <p:txBody>
          <a:bodyPr anchor="t">
            <a:normAutofit/>
          </a:bodyPr>
          <a:lstStyle>
            <a:lvl1pPr algn="l">
              <a:defRPr sz="3600">
                <a:solidFill>
                  <a:srgbClr val="FFFFFF"/>
                </a:solidFill>
              </a:defRPr>
            </a:lvl1pPr>
          </a:lstStyle>
          <a:p>
            <a:r>
              <a:rPr lang="en-US" smtClean="0"/>
              <a:t>Click to edit Master title style</a:t>
            </a:r>
            <a:endParaRPr lang="es-ES" dirty="0"/>
          </a:p>
        </p:txBody>
      </p:sp>
      <p:sp>
        <p:nvSpPr>
          <p:cNvPr id="21" name="Marcador de texto 20"/>
          <p:cNvSpPr>
            <a:spLocks noGrp="1"/>
          </p:cNvSpPr>
          <p:nvPr>
            <p:ph type="body" sz="quarter" idx="13" hasCustomPrompt="1"/>
          </p:nvPr>
        </p:nvSpPr>
        <p:spPr>
          <a:xfrm>
            <a:off x="350517" y="2361293"/>
            <a:ext cx="8360824" cy="537697"/>
          </a:xfrm>
        </p:spPr>
        <p:txBody>
          <a:bodyPr>
            <a:normAutofit/>
          </a:bodyPr>
          <a:lstStyle>
            <a:lvl1pPr marL="0" indent="0">
              <a:buNone/>
              <a:defRPr sz="2800" baseline="0">
                <a:solidFill>
                  <a:srgbClr val="95B3D7"/>
                </a:solidFill>
                <a:latin typeface="+mj-lt"/>
              </a:defRPr>
            </a:lvl1pPr>
          </a:lstStyle>
          <a:p>
            <a:pPr lvl="0"/>
            <a:r>
              <a:rPr lang="es-ES_tradnl" dirty="0" smtClean="0"/>
              <a:t>Nombre de División</a:t>
            </a:r>
            <a:endParaRPr lang="es-ES" dirty="0"/>
          </a:p>
        </p:txBody>
      </p:sp>
    </p:spTree>
    <p:extLst>
      <p:ext uri="{BB962C8B-B14F-4D97-AF65-F5344CB8AC3E}">
        <p14:creationId xmlns:p14="http://schemas.microsoft.com/office/powerpoint/2010/main" val="1625445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contenid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fecha 3"/>
          <p:cNvSpPr>
            <a:spLocks noGrp="1"/>
          </p:cNvSpPr>
          <p:nvPr>
            <p:ph type="dt" sz="half" idx="10"/>
          </p:nvPr>
        </p:nvSpPr>
        <p:spPr/>
        <p:txBody>
          <a:bodyPr/>
          <a:lstStyle/>
          <a:p>
            <a:fld id="{183C0E44-C951-4FC4-9F86-41581D2C8119}" type="datetime1">
              <a:rPr lang="en-US" smtClean="0">
                <a:solidFill>
                  <a:prstClr val="black">
                    <a:tint val="75000"/>
                  </a:prstClr>
                </a:solidFill>
              </a:rPr>
              <a:pPr/>
              <a:t>12/19/2016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59655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54521" y="4406912"/>
            <a:ext cx="7940192" cy="1362075"/>
          </a:xfrm>
        </p:spPr>
        <p:txBody>
          <a:bodyPr anchor="t"/>
          <a:lstStyle>
            <a:lvl1pPr algn="l">
              <a:defRPr sz="4000" b="1" cap="all"/>
            </a:lvl1pPr>
          </a:lstStyle>
          <a:p>
            <a:r>
              <a:rPr lang="en-US" smtClean="0"/>
              <a:t>Click to edit Master title style</a:t>
            </a:r>
            <a:endParaRPr lang="es-ES"/>
          </a:p>
        </p:txBody>
      </p:sp>
      <p:sp>
        <p:nvSpPr>
          <p:cNvPr id="3" name="Marcador de texto 2"/>
          <p:cNvSpPr>
            <a:spLocks noGrp="1"/>
          </p:cNvSpPr>
          <p:nvPr>
            <p:ph type="body" idx="1"/>
          </p:nvPr>
        </p:nvSpPr>
        <p:spPr>
          <a:xfrm>
            <a:off x="554521" y="2906713"/>
            <a:ext cx="794019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Marcador de fecha 3"/>
          <p:cNvSpPr>
            <a:spLocks noGrp="1"/>
          </p:cNvSpPr>
          <p:nvPr>
            <p:ph type="dt" sz="half" idx="10"/>
          </p:nvPr>
        </p:nvSpPr>
        <p:spPr/>
        <p:txBody>
          <a:bodyPr/>
          <a:lstStyle/>
          <a:p>
            <a:fld id="{797EADAC-D371-4436-95DE-7394ECB7F8E5}" type="datetime1">
              <a:rPr lang="en-US" smtClean="0">
                <a:solidFill>
                  <a:prstClr val="black">
                    <a:tint val="75000"/>
                  </a:prstClr>
                </a:solidFill>
              </a:rPr>
              <a:pPr/>
              <a:t>12/19/2016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833C8DE-8512-F740-8AB8-C2E0C9C676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840595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contenido 2"/>
          <p:cNvSpPr>
            <a:spLocks noGrp="1"/>
          </p:cNvSpPr>
          <p:nvPr>
            <p:ph sz="half" idx="1"/>
          </p:nvPr>
        </p:nvSpPr>
        <p:spPr>
          <a:xfrm>
            <a:off x="379805" y="1600206"/>
            <a:ext cx="41159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4" name="Marcador de contenido 3"/>
          <p:cNvSpPr>
            <a:spLocks noGrp="1"/>
          </p:cNvSpPr>
          <p:nvPr>
            <p:ph sz="half" idx="2"/>
          </p:nvPr>
        </p:nvSpPr>
        <p:spPr>
          <a:xfrm>
            <a:off x="4648200" y="1600206"/>
            <a:ext cx="39415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Marcador de fecha 4"/>
          <p:cNvSpPr>
            <a:spLocks noGrp="1"/>
          </p:cNvSpPr>
          <p:nvPr>
            <p:ph type="dt" sz="half" idx="10"/>
          </p:nvPr>
        </p:nvSpPr>
        <p:spPr/>
        <p:txBody>
          <a:bodyPr/>
          <a:lstStyle/>
          <a:p>
            <a:fld id="{2FF9ACBE-8043-4257-AA8D-A27FD2E621E3}" type="datetime1">
              <a:rPr lang="en-US" smtClean="0">
                <a:solidFill>
                  <a:prstClr val="black">
                    <a:tint val="75000"/>
                  </a:prstClr>
                </a:solidFill>
              </a:rPr>
              <a:pPr/>
              <a:t>12/19/2016</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465026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Click to edit Master title style</a:t>
            </a:r>
            <a:endParaRPr lang="es-ES" dirty="0"/>
          </a:p>
        </p:txBody>
      </p:sp>
      <p:sp>
        <p:nvSpPr>
          <p:cNvPr id="3" name="Marcador de texto 2"/>
          <p:cNvSpPr>
            <a:spLocks noGrp="1"/>
          </p:cNvSpPr>
          <p:nvPr>
            <p:ph type="body" idx="1"/>
          </p:nvPr>
        </p:nvSpPr>
        <p:spPr>
          <a:xfrm>
            <a:off x="379809" y="1731881"/>
            <a:ext cx="41175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Marcador de contenido 3"/>
          <p:cNvSpPr>
            <a:spLocks noGrp="1"/>
          </p:cNvSpPr>
          <p:nvPr>
            <p:ph sz="half" idx="2"/>
          </p:nvPr>
        </p:nvSpPr>
        <p:spPr>
          <a:xfrm>
            <a:off x="379809" y="2371643"/>
            <a:ext cx="41175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5" name="Marcador de texto 4"/>
          <p:cNvSpPr>
            <a:spLocks noGrp="1"/>
          </p:cNvSpPr>
          <p:nvPr>
            <p:ph type="body" sz="quarter" idx="3"/>
          </p:nvPr>
        </p:nvSpPr>
        <p:spPr>
          <a:xfrm>
            <a:off x="4645031" y="1758713"/>
            <a:ext cx="39612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Marcador de contenido 5"/>
          <p:cNvSpPr>
            <a:spLocks noGrp="1"/>
          </p:cNvSpPr>
          <p:nvPr>
            <p:ph sz="quarter" idx="4"/>
          </p:nvPr>
        </p:nvSpPr>
        <p:spPr>
          <a:xfrm>
            <a:off x="4645031" y="2398475"/>
            <a:ext cx="39612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Marcador de fecha 6"/>
          <p:cNvSpPr>
            <a:spLocks noGrp="1"/>
          </p:cNvSpPr>
          <p:nvPr>
            <p:ph type="dt" sz="half" idx="10"/>
          </p:nvPr>
        </p:nvSpPr>
        <p:spPr/>
        <p:txBody>
          <a:bodyPr/>
          <a:lstStyle/>
          <a:p>
            <a:fld id="{42919CA4-5394-4337-954B-5EFDC3DED119}" type="datetime1">
              <a:rPr lang="en-US" smtClean="0">
                <a:solidFill>
                  <a:prstClr val="black">
                    <a:tint val="75000"/>
                  </a:prstClr>
                </a:solidFill>
              </a:rPr>
              <a:pPr/>
              <a:t>12/19/2016</a:t>
            </a:fld>
            <a:endParaRPr lang="en-U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n-U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757244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fecha 2"/>
          <p:cNvSpPr>
            <a:spLocks noGrp="1"/>
          </p:cNvSpPr>
          <p:nvPr>
            <p:ph type="dt" sz="half" idx="10"/>
          </p:nvPr>
        </p:nvSpPr>
        <p:spPr/>
        <p:txBody>
          <a:bodyPr/>
          <a:lstStyle/>
          <a:p>
            <a:fld id="{BDD66CB0-8C33-41D4-9D83-BD5F365208C7}" type="datetime1">
              <a:rPr lang="en-US" smtClean="0">
                <a:solidFill>
                  <a:prstClr val="black">
                    <a:tint val="75000"/>
                  </a:prstClr>
                </a:solidFill>
              </a:rPr>
              <a:pPr/>
              <a:t>12/19/2016</a:t>
            </a:fld>
            <a:endParaRPr lang="en-U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n-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91806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228600" y="1428736"/>
            <a:ext cx="8704263"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modificar</a:t>
            </a:r>
            <a:r>
              <a:rPr lang="en-US" dirty="0" smtClean="0"/>
              <a:t> el </a:t>
            </a:r>
            <a:r>
              <a:rPr lang="en-US" dirty="0" err="1" smtClean="0"/>
              <a:t>estilo</a:t>
            </a:r>
            <a:r>
              <a:rPr lang="en-US" dirty="0" smtClean="0"/>
              <a:t> de </a:t>
            </a:r>
            <a:r>
              <a:rPr lang="en-US" dirty="0" err="1" smtClean="0"/>
              <a:t>texto</a:t>
            </a:r>
            <a:r>
              <a:rPr lang="en-US" dirty="0" smtClean="0"/>
              <a:t> del </a:t>
            </a:r>
            <a:r>
              <a:rPr lang="en-US" dirty="0" err="1" smtClean="0"/>
              <a:t>patrón</a:t>
            </a:r>
            <a:endParaRPr lang="en-US" dirty="0" smtClean="0"/>
          </a:p>
          <a:p>
            <a:pPr lvl="1"/>
            <a:r>
              <a:rPr lang="en-US" dirty="0" smtClean="0"/>
              <a:t>Segundo </a:t>
            </a:r>
            <a:r>
              <a:rPr lang="en-US" dirty="0" err="1" smtClean="0"/>
              <a:t>nivel</a:t>
            </a:r>
            <a:endParaRPr lang="en-US" dirty="0" smtClean="0"/>
          </a:p>
          <a:p>
            <a:pPr lvl="2"/>
            <a:r>
              <a:rPr lang="en-US" dirty="0" err="1" smtClean="0"/>
              <a:t>Tercer</a:t>
            </a:r>
            <a:r>
              <a:rPr lang="en-US" dirty="0" smtClean="0"/>
              <a:t> </a:t>
            </a:r>
            <a:r>
              <a:rPr lang="en-US" dirty="0" err="1" smtClean="0"/>
              <a:t>nivel</a:t>
            </a:r>
            <a:endParaRPr lang="en-US" dirty="0" smtClean="0"/>
          </a:p>
          <a:p>
            <a:pPr lvl="3"/>
            <a:r>
              <a:rPr lang="en-US" dirty="0" smtClean="0"/>
              <a:t>Cuarto </a:t>
            </a:r>
            <a:r>
              <a:rPr lang="en-US" dirty="0" err="1" smtClean="0"/>
              <a:t>nivel</a:t>
            </a:r>
            <a:endParaRPr lang="en-US" dirty="0" smtClean="0"/>
          </a:p>
          <a:p>
            <a:pPr lvl="4"/>
            <a:r>
              <a:rPr lang="en-US" dirty="0" err="1" smtClean="0"/>
              <a:t>Quinto</a:t>
            </a:r>
            <a:r>
              <a:rPr lang="en-US" dirty="0" smtClean="0"/>
              <a:t> </a:t>
            </a:r>
            <a:r>
              <a:rPr lang="en-US" dirty="0" err="1" smtClean="0"/>
              <a:t>nivel</a:t>
            </a:r>
            <a:endParaRPr lang="en-US" dirty="0" smtClean="0"/>
          </a:p>
        </p:txBody>
      </p:sp>
      <p:sp>
        <p:nvSpPr>
          <p:cNvPr id="5126" name="Rectangle 7"/>
          <p:cNvSpPr>
            <a:spLocks noGrp="1" noChangeArrowheads="1"/>
          </p:cNvSpPr>
          <p:nvPr>
            <p:ph type="title"/>
          </p:nvPr>
        </p:nvSpPr>
        <p:spPr bwMode="auto">
          <a:xfrm>
            <a:off x="214282" y="857232"/>
            <a:ext cx="8786874"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cambiar</a:t>
            </a:r>
            <a:r>
              <a:rPr lang="en-US" dirty="0" smtClean="0"/>
              <a:t> el </a:t>
            </a:r>
            <a:r>
              <a:rPr lang="en-US" dirty="0" err="1" smtClean="0"/>
              <a:t>estilo</a:t>
            </a:r>
            <a:r>
              <a:rPr lang="en-US" dirty="0" smtClean="0"/>
              <a:t> de </a:t>
            </a:r>
            <a:r>
              <a:rPr lang="en-US" dirty="0" err="1" smtClean="0"/>
              <a:t>título</a:t>
            </a:r>
            <a:r>
              <a:rPr lang="en-US" dirty="0" smtClean="0"/>
              <a:t>	</a:t>
            </a:r>
          </a:p>
        </p:txBody>
      </p:sp>
    </p:spTree>
    <p:extLst>
      <p:ext uri="{BB962C8B-B14F-4D97-AF65-F5344CB8AC3E}">
        <p14:creationId xmlns:p14="http://schemas.microsoft.com/office/powerpoint/2010/main" val="105260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ctr" rtl="0" eaLnBrk="1" fontAlgn="base" hangingPunct="1">
        <a:spcBef>
          <a:spcPct val="0"/>
        </a:spcBef>
        <a:spcAft>
          <a:spcPct val="0"/>
        </a:spcAft>
        <a:defRPr sz="4000" b="1">
          <a:solidFill>
            <a:srgbClr val="000066"/>
          </a:solidFill>
          <a:latin typeface="Franklin Gothic Book" pitchFamily="34" charset="0"/>
          <a:ea typeface="+mj-ea"/>
          <a:cs typeface="+mj-cs"/>
        </a:defRPr>
      </a:lvl1pPr>
      <a:lvl2pPr algn="l" rtl="0" eaLnBrk="1" fontAlgn="base" hangingPunct="1">
        <a:spcBef>
          <a:spcPct val="0"/>
        </a:spcBef>
        <a:spcAft>
          <a:spcPct val="0"/>
        </a:spcAft>
        <a:defRPr sz="4400">
          <a:solidFill>
            <a:srgbClr val="000066"/>
          </a:solidFill>
          <a:latin typeface="Palatino Linotype" pitchFamily="18" charset="0"/>
        </a:defRPr>
      </a:lvl2pPr>
      <a:lvl3pPr algn="l" rtl="0" eaLnBrk="1" fontAlgn="base" hangingPunct="1">
        <a:spcBef>
          <a:spcPct val="0"/>
        </a:spcBef>
        <a:spcAft>
          <a:spcPct val="0"/>
        </a:spcAft>
        <a:defRPr sz="4400">
          <a:solidFill>
            <a:srgbClr val="000066"/>
          </a:solidFill>
          <a:latin typeface="Palatino Linotype" pitchFamily="18" charset="0"/>
        </a:defRPr>
      </a:lvl3pPr>
      <a:lvl4pPr algn="l" rtl="0" eaLnBrk="1" fontAlgn="base" hangingPunct="1">
        <a:spcBef>
          <a:spcPct val="0"/>
        </a:spcBef>
        <a:spcAft>
          <a:spcPct val="0"/>
        </a:spcAft>
        <a:defRPr sz="4400">
          <a:solidFill>
            <a:srgbClr val="000066"/>
          </a:solidFill>
          <a:latin typeface="Palatino Linotype" pitchFamily="18" charset="0"/>
        </a:defRPr>
      </a:lvl4pPr>
      <a:lvl5pPr algn="l" rtl="0" eaLnBrk="1" fontAlgn="base" hangingPunct="1">
        <a:spcBef>
          <a:spcPct val="0"/>
        </a:spcBef>
        <a:spcAft>
          <a:spcPct val="0"/>
        </a:spcAft>
        <a:defRPr sz="4400">
          <a:solidFill>
            <a:srgbClr val="000066"/>
          </a:solidFill>
          <a:latin typeface="Palatino Linotype" pitchFamily="18" charset="0"/>
        </a:defRPr>
      </a:lvl5pPr>
      <a:lvl6pPr marL="457200" algn="l" rtl="0" eaLnBrk="1" fontAlgn="base" hangingPunct="1">
        <a:spcBef>
          <a:spcPct val="0"/>
        </a:spcBef>
        <a:spcAft>
          <a:spcPct val="0"/>
        </a:spcAft>
        <a:defRPr sz="4400">
          <a:solidFill>
            <a:srgbClr val="000066"/>
          </a:solidFill>
          <a:latin typeface="Palatino Linotype" pitchFamily="18" charset="0"/>
        </a:defRPr>
      </a:lvl6pPr>
      <a:lvl7pPr marL="914400" algn="l" rtl="0" eaLnBrk="1" fontAlgn="base" hangingPunct="1">
        <a:spcBef>
          <a:spcPct val="0"/>
        </a:spcBef>
        <a:spcAft>
          <a:spcPct val="0"/>
        </a:spcAft>
        <a:defRPr sz="4400">
          <a:solidFill>
            <a:srgbClr val="000066"/>
          </a:solidFill>
          <a:latin typeface="Palatino Linotype" pitchFamily="18" charset="0"/>
        </a:defRPr>
      </a:lvl7pPr>
      <a:lvl8pPr marL="1371600" algn="l" rtl="0" eaLnBrk="1" fontAlgn="base" hangingPunct="1">
        <a:spcBef>
          <a:spcPct val="0"/>
        </a:spcBef>
        <a:spcAft>
          <a:spcPct val="0"/>
        </a:spcAft>
        <a:defRPr sz="4400">
          <a:solidFill>
            <a:srgbClr val="000066"/>
          </a:solidFill>
          <a:latin typeface="Palatino Linotype" pitchFamily="18" charset="0"/>
        </a:defRPr>
      </a:lvl8pPr>
      <a:lvl9pPr marL="1828800" algn="l" rtl="0" eaLnBrk="1" fontAlgn="base" hangingPunct="1">
        <a:spcBef>
          <a:spcPct val="0"/>
        </a:spcBef>
        <a:spcAft>
          <a:spcPct val="0"/>
        </a:spcAft>
        <a:defRPr sz="4400">
          <a:solidFill>
            <a:srgbClr val="000066"/>
          </a:solidFill>
          <a:latin typeface="Palatino Linotype" pitchFamily="18" charset="0"/>
        </a:defRPr>
      </a:lvl9pPr>
    </p:titleStyle>
    <p:bodyStyle>
      <a:lvl1pPr marL="342900" indent="-342900" algn="l" rtl="0" eaLnBrk="1" fontAlgn="base" hangingPunct="1">
        <a:spcBef>
          <a:spcPct val="20000"/>
        </a:spcBef>
        <a:spcAft>
          <a:spcPct val="0"/>
        </a:spcAft>
        <a:buClr>
          <a:srgbClr val="000066"/>
        </a:buClr>
        <a:buSzPct val="80000"/>
        <a:buFont typeface="Wingdings" pitchFamily="2" charset="2"/>
        <a:buChar char="§"/>
        <a:defRPr sz="3200">
          <a:solidFill>
            <a:srgbClr val="000066"/>
          </a:solidFill>
          <a:latin typeface="Franklin Gothic Book" pitchFamily="34" charset="0"/>
          <a:ea typeface="+mn-ea"/>
          <a:cs typeface="+mn-cs"/>
        </a:defRPr>
      </a:lvl1pPr>
      <a:lvl2pPr marL="742950" indent="-285750" algn="l" rtl="0" eaLnBrk="1" fontAlgn="base" hangingPunct="1">
        <a:spcBef>
          <a:spcPct val="20000"/>
        </a:spcBef>
        <a:spcAft>
          <a:spcPct val="0"/>
        </a:spcAft>
        <a:buClr>
          <a:srgbClr val="000066"/>
        </a:buClr>
        <a:buSzPct val="80000"/>
        <a:buFont typeface="Wingdings" pitchFamily="2" charset="2"/>
        <a:buChar char="§"/>
        <a:defRPr sz="2800">
          <a:solidFill>
            <a:srgbClr val="000066"/>
          </a:solidFill>
          <a:latin typeface="Franklin Gothic Book" pitchFamily="34" charset="0"/>
        </a:defRPr>
      </a:lvl2pPr>
      <a:lvl3pPr marL="1143000" indent="-228600" algn="l" rtl="0" eaLnBrk="1" fontAlgn="base" hangingPunct="1">
        <a:spcBef>
          <a:spcPct val="20000"/>
        </a:spcBef>
        <a:spcAft>
          <a:spcPct val="0"/>
        </a:spcAft>
        <a:buClr>
          <a:srgbClr val="000066"/>
        </a:buClr>
        <a:buSzPct val="80000"/>
        <a:buFont typeface="Wingdings" pitchFamily="2" charset="2"/>
        <a:buChar char="§"/>
        <a:defRPr sz="2400">
          <a:solidFill>
            <a:srgbClr val="000066"/>
          </a:solidFill>
          <a:latin typeface="Franklin Gothic Book" pitchFamily="34" charset="0"/>
        </a:defRPr>
      </a:lvl3pPr>
      <a:lvl4pPr marL="16002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Franklin Gothic Book" pitchFamily="34" charset="0"/>
        </a:defRPr>
      </a:lvl4pPr>
      <a:lvl5pPr marL="20574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Franklin Gothic Book" pitchFamily="34" charset="0"/>
        </a:defRPr>
      </a:lvl5pPr>
      <a:lvl6pPr marL="25146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6pPr>
      <a:lvl7pPr marL="29718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7pPr>
      <a:lvl8pPr marL="34290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8pPr>
      <a:lvl9pPr marL="38862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379809" y="457200"/>
            <a:ext cx="8209957"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379809" y="1600200"/>
            <a:ext cx="8209957" cy="4678660"/>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394592"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74E8878-15C3-4EB0-9083-AE07A2F385BF}" type="datetime1">
              <a:rPr lang="en-US" smtClean="0">
                <a:solidFill>
                  <a:prstClr val="black">
                    <a:tint val="75000"/>
                  </a:prstClr>
                </a:solidFill>
              </a:rPr>
              <a:pPr defTabSz="457200"/>
              <a:t>12/19/2016</a:t>
            </a:fld>
            <a:endParaRPr lang="en-US" dirty="0">
              <a:solidFill>
                <a:prstClr val="black">
                  <a:tint val="75000"/>
                </a:prstClr>
              </a:solidFill>
            </a:endParaRPr>
          </a:p>
        </p:txBody>
      </p:sp>
      <p:sp>
        <p:nvSpPr>
          <p:cNvPr id="5" name="Marcador de pie de página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Marcador de número de diapositiva 5"/>
          <p:cNvSpPr>
            <a:spLocks noGrp="1"/>
          </p:cNvSpPr>
          <p:nvPr>
            <p:ph type="sldNum" sz="quarter" idx="4"/>
          </p:nvPr>
        </p:nvSpPr>
        <p:spPr>
          <a:xfrm>
            <a:off x="6472704"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F40B41D-FD10-4A38-B39B-626510BD49B7}" type="slidenum">
              <a:rPr lang="en-US" smtClean="0">
                <a:solidFill>
                  <a:prstClr val="black">
                    <a:tint val="75000"/>
                  </a:prstClr>
                </a:solidFill>
              </a:rPr>
              <a:pPr defTabSz="457200"/>
              <a:t>‹Nº›</a:t>
            </a:fld>
            <a:endParaRPr lang="en-US" dirty="0">
              <a:solidFill>
                <a:prstClr val="black">
                  <a:tint val="75000"/>
                </a:prstClr>
              </a:solidFill>
            </a:endParaRPr>
          </a:p>
        </p:txBody>
      </p:sp>
      <p:sp>
        <p:nvSpPr>
          <p:cNvPr id="8" name="Rectángulo 7"/>
          <p:cNvSpPr/>
          <p:nvPr/>
        </p:nvSpPr>
        <p:spPr>
          <a:xfrm>
            <a:off x="379810" y="12"/>
            <a:ext cx="8209957" cy="319039"/>
          </a:xfrm>
          <a:prstGeom prst="rect">
            <a:avLst/>
          </a:prstGeom>
          <a:solidFill>
            <a:schemeClr val="tx2">
              <a:lumMod val="75000"/>
            </a:schemeClr>
          </a:solidFill>
          <a:effectLst/>
          <a:scene3d>
            <a:camera prst="orthographicFront">
              <a:rot lat="0" lon="0" rev="0"/>
            </a:camera>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solidFill>
            </a:endParaRPr>
          </a:p>
        </p:txBody>
      </p:sp>
    </p:spTree>
    <p:extLst>
      <p:ext uri="{BB962C8B-B14F-4D97-AF65-F5344CB8AC3E}">
        <p14:creationId xmlns:p14="http://schemas.microsoft.com/office/powerpoint/2010/main" val="39683165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6.png"/><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slide" Target="slide7.xml"/><Relationship Id="rId5" Type="http://schemas.openxmlformats.org/officeDocument/2006/relationships/image" Target="../media/image8.png"/><Relationship Id="rId10" Type="http://schemas.openxmlformats.org/officeDocument/2006/relationships/slide" Target="slide21.xml"/><Relationship Id="rId4" Type="http://schemas.openxmlformats.org/officeDocument/2006/relationships/image" Target="../media/image7.png"/><Relationship Id="rId9" Type="http://schemas.openxmlformats.org/officeDocument/2006/relationships/slide" Target="slide2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10.xml"/><Relationship Id="rId4"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normAutofit/>
          </a:bodyPr>
          <a:lstStyle/>
          <a:p>
            <a:r>
              <a:rPr lang="es-CR" sz="2400" dirty="0" smtClean="0">
                <a:solidFill>
                  <a:schemeClr val="bg1">
                    <a:lumMod val="50000"/>
                  </a:schemeClr>
                </a:solidFill>
                <a:latin typeface="Tw Cen MT" panose="020B0602020104020603" pitchFamily="34" charset="0"/>
              </a:rPr>
              <a:t>Diciembre 2016</a:t>
            </a:r>
            <a:endParaRPr lang="es-CR" sz="2400" dirty="0">
              <a:solidFill>
                <a:schemeClr val="bg1">
                  <a:lumMod val="50000"/>
                </a:schemeClr>
              </a:solidFill>
              <a:latin typeface="Tw Cen MT" panose="020B0602020104020603" pitchFamily="34" charset="0"/>
            </a:endParaRPr>
          </a:p>
        </p:txBody>
      </p:sp>
      <p:sp>
        <p:nvSpPr>
          <p:cNvPr id="7" name="Título 6"/>
          <p:cNvSpPr>
            <a:spLocks noGrp="1"/>
          </p:cNvSpPr>
          <p:nvPr>
            <p:ph type="title"/>
          </p:nvPr>
        </p:nvSpPr>
        <p:spPr/>
        <p:txBody>
          <a:bodyPr>
            <a:normAutofit fontScale="90000"/>
          </a:bodyPr>
          <a:lstStyle/>
          <a:p>
            <a:r>
              <a:rPr lang="es-CR" dirty="0" smtClean="0">
                <a:latin typeface="Tw Cen MT" panose="020B0602020104020603" pitchFamily="34" charset="0"/>
              </a:rPr>
              <a:t>Trámite “Solicitud de Prórrogas para la Venta de  Bienes Adjudicados”</a:t>
            </a:r>
            <a:endParaRPr lang="es-CR" dirty="0">
              <a:latin typeface="Tw Cen MT" panose="020B0602020104020603" pitchFamily="34" charset="0"/>
            </a:endParaRPr>
          </a:p>
        </p:txBody>
      </p:sp>
      <p:sp>
        <p:nvSpPr>
          <p:cNvPr id="9" name="Marcador de texto 8"/>
          <p:cNvSpPr>
            <a:spLocks noGrp="1"/>
          </p:cNvSpPr>
          <p:nvPr>
            <p:ph type="body" sz="quarter" idx="13"/>
          </p:nvPr>
        </p:nvSpPr>
        <p:spPr/>
        <p:txBody>
          <a:bodyPr/>
          <a:lstStyle/>
          <a:p>
            <a:r>
              <a:rPr lang="es-CR" dirty="0" smtClean="0">
                <a:latin typeface="Tw Cen MT" panose="020B0602020104020603" pitchFamily="34" charset="0"/>
              </a:rPr>
              <a:t>SUGEF</a:t>
            </a:r>
            <a:endParaRPr lang="es-CR" dirty="0">
              <a:latin typeface="Tw Cen MT" panose="020B0602020104020603" pitchFamily="34" charset="0"/>
            </a:endParaRPr>
          </a:p>
        </p:txBody>
      </p:sp>
    </p:spTree>
    <p:extLst>
      <p:ext uri="{BB962C8B-B14F-4D97-AF65-F5344CB8AC3E}">
        <p14:creationId xmlns:p14="http://schemas.microsoft.com/office/powerpoint/2010/main" val="1761635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10</a:t>
            </a:fld>
            <a:endParaRPr lang="en-US">
              <a:solidFill>
                <a:prstClr val="black">
                  <a:tint val="75000"/>
                </a:prstClr>
              </a:solidFill>
            </a:endParaRPr>
          </a:p>
        </p:txBody>
      </p:sp>
      <p:sp>
        <p:nvSpPr>
          <p:cNvPr id="49" name="Título 1"/>
          <p:cNvSpPr txBox="1">
            <a:spLocks/>
          </p:cNvSpPr>
          <p:nvPr/>
        </p:nvSpPr>
        <p:spPr>
          <a:xfrm>
            <a:off x="379803" y="366583"/>
            <a:ext cx="8209957" cy="605482"/>
          </a:xfrm>
          <a:prstGeom prst="rect">
            <a:avLst/>
          </a:prstGeom>
        </p:spPr>
        <p:txBody>
          <a:bodyPr>
            <a:noAutofit/>
          </a:bodyPr>
          <a:lstStyle>
            <a:lvl1pPr algn="l" defTabSz="457200" rtl="0" eaLnBrk="1" latinLnBrk="0" hangingPunct="1">
              <a:spcBef>
                <a:spcPct val="0"/>
              </a:spcBef>
              <a:buNone/>
              <a:defRPr sz="4400" kern="1200">
                <a:solidFill>
                  <a:schemeClr val="tx2"/>
                </a:solidFill>
                <a:latin typeface="+mj-lt"/>
                <a:ea typeface="+mj-ea"/>
                <a:cs typeface="+mj-cs"/>
              </a:defRPr>
            </a:lvl1pPr>
          </a:lstStyle>
          <a:p>
            <a:r>
              <a:rPr lang="es-ES" sz="3600" dirty="0" smtClean="0">
                <a:latin typeface="Tw Cen MT Condensed" panose="020B0606020104020203" pitchFamily="34" charset="0"/>
              </a:rPr>
              <a:t>Cambios al proceso</a:t>
            </a:r>
            <a:endParaRPr lang="es-ES" sz="3600" dirty="0">
              <a:latin typeface="Tw Cen MT Condensed" panose="020B0606020104020203" pitchFamily="34" charset="0"/>
            </a:endParaRPr>
          </a:p>
        </p:txBody>
      </p:sp>
      <p:sp>
        <p:nvSpPr>
          <p:cNvPr id="51" name="Rectángulo 50"/>
          <p:cNvSpPr/>
          <p:nvPr/>
        </p:nvSpPr>
        <p:spPr>
          <a:xfrm>
            <a:off x="467544" y="1188490"/>
            <a:ext cx="8352928" cy="1754326"/>
          </a:xfrm>
          <a:prstGeom prst="rect">
            <a:avLst/>
          </a:prstGeom>
        </p:spPr>
        <p:txBody>
          <a:bodyPr wrap="square">
            <a:spAutoFit/>
          </a:bodyPr>
          <a:lstStyle/>
          <a:p>
            <a:pPr marL="285750" indent="-285750">
              <a:buFont typeface="Arial" panose="020B0604020202020204" pitchFamily="34" charset="0"/>
              <a:buChar char="•"/>
            </a:pPr>
            <a:endParaRPr lang="es-ES" dirty="0" smtClean="0"/>
          </a:p>
          <a:p>
            <a:pPr marL="285750" indent="-285750">
              <a:buFont typeface="Arial" panose="020B0604020202020204" pitchFamily="34" charset="0"/>
              <a:buChar char="•"/>
            </a:pPr>
            <a:r>
              <a:rPr lang="es-ES" dirty="0" smtClean="0"/>
              <a:t>Automatización </a:t>
            </a:r>
            <a:r>
              <a:rPr lang="es-ES" dirty="0" smtClean="0"/>
              <a:t>del trámite y generación de un expediente </a:t>
            </a:r>
            <a:r>
              <a:rPr lang="es-ES" dirty="0" smtClean="0"/>
              <a:t>digital</a:t>
            </a:r>
          </a:p>
          <a:p>
            <a:pPr marL="285750" indent="-285750">
              <a:buFont typeface="Arial" panose="020B0604020202020204" pitchFamily="34" charset="0"/>
              <a:buChar char="•"/>
            </a:pPr>
            <a:endParaRPr lang="es-ES" dirty="0" smtClean="0"/>
          </a:p>
          <a:p>
            <a:pPr marL="285750" indent="-285750">
              <a:buFont typeface="Arial" panose="020B0604020202020204" pitchFamily="34" charset="0"/>
              <a:buChar char="•"/>
            </a:pPr>
            <a:r>
              <a:rPr lang="es-ES" dirty="0"/>
              <a:t>Aprobación automática de la </a:t>
            </a:r>
            <a:r>
              <a:rPr lang="es-ES" dirty="0" smtClean="0"/>
              <a:t>solicitud</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Se elimina la correspondencia para los trámites realizados con el nuevo servicio</a:t>
            </a:r>
          </a:p>
        </p:txBody>
      </p:sp>
      <p:sp>
        <p:nvSpPr>
          <p:cNvPr id="52" name="Rectángulo 51"/>
          <p:cNvSpPr/>
          <p:nvPr/>
        </p:nvSpPr>
        <p:spPr>
          <a:xfrm>
            <a:off x="465688" y="2882243"/>
            <a:ext cx="8138760" cy="2031325"/>
          </a:xfrm>
          <a:prstGeom prst="rect">
            <a:avLst/>
          </a:prstGeom>
        </p:spPr>
        <p:txBody>
          <a:bodyPr wrap="square">
            <a:spAutoFit/>
          </a:bodyPr>
          <a:lstStyle/>
          <a:p>
            <a:pPr marL="285750" indent="-285750">
              <a:buFont typeface="Arial" panose="020B0604020202020204" pitchFamily="34" charset="0"/>
              <a:buChar char="•"/>
            </a:pPr>
            <a:endParaRPr lang="es-ES" dirty="0" smtClean="0"/>
          </a:p>
          <a:p>
            <a:pPr marL="285750" indent="-285750">
              <a:buFont typeface="Arial" panose="020B0604020202020204" pitchFamily="34" charset="0"/>
              <a:buChar char="•"/>
            </a:pPr>
            <a:r>
              <a:rPr lang="es-ES" dirty="0" smtClean="0"/>
              <a:t>Estandarización </a:t>
            </a:r>
            <a:r>
              <a:rPr lang="es-ES" dirty="0"/>
              <a:t>de la solicitud de </a:t>
            </a:r>
            <a:r>
              <a:rPr lang="es-ES" dirty="0" smtClean="0"/>
              <a:t>prórroga</a:t>
            </a:r>
          </a:p>
          <a:p>
            <a:pPr marL="285750" indent="-285750">
              <a:buFont typeface="Arial" panose="020B0604020202020204" pitchFamily="34" charset="0"/>
              <a:buChar char="•"/>
            </a:pPr>
            <a:endParaRPr lang="es-ES" dirty="0" smtClean="0"/>
          </a:p>
          <a:p>
            <a:pPr marL="285750" indent="-285750">
              <a:buFont typeface="Arial" panose="020B0604020202020204" pitchFamily="34" charset="0"/>
              <a:buChar char="•"/>
            </a:pPr>
            <a:r>
              <a:rPr lang="es-ES" dirty="0" smtClean="0"/>
              <a:t>Ahorro de </a:t>
            </a:r>
            <a:r>
              <a:rPr lang="es-ES" dirty="0" smtClean="0"/>
              <a:t>recursos</a:t>
            </a:r>
          </a:p>
          <a:p>
            <a:pPr marL="285750" indent="-285750">
              <a:buFont typeface="Arial" panose="020B0604020202020204" pitchFamily="34" charset="0"/>
              <a:buChar char="•"/>
            </a:pPr>
            <a:endParaRPr lang="es-ES" dirty="0" smtClean="0"/>
          </a:p>
          <a:p>
            <a:pPr marL="285750" indent="-285750">
              <a:buFont typeface="Arial" panose="020B0604020202020204" pitchFamily="34" charset="0"/>
              <a:buChar char="•"/>
            </a:pPr>
            <a:r>
              <a:rPr lang="es-ES" dirty="0"/>
              <a:t>Se reduce el tiempo del </a:t>
            </a:r>
            <a:r>
              <a:rPr lang="es-ES" dirty="0" smtClean="0"/>
              <a:t>trámite</a:t>
            </a:r>
            <a:endParaRPr lang="es-ES" dirty="0"/>
          </a:p>
          <a:p>
            <a:pPr marL="285750" indent="-285750">
              <a:buFontTx/>
              <a:buChar char="-"/>
            </a:pPr>
            <a:endParaRPr lang="es-ES" dirty="0"/>
          </a:p>
        </p:txBody>
      </p:sp>
      <p:sp>
        <p:nvSpPr>
          <p:cNvPr id="56" name="CuadroTexto 55"/>
          <p:cNvSpPr txBox="1"/>
          <p:nvPr/>
        </p:nvSpPr>
        <p:spPr>
          <a:xfrm>
            <a:off x="6154354" y="-36676"/>
            <a:ext cx="2450094" cy="369332"/>
          </a:xfrm>
          <a:prstGeom prst="rect">
            <a:avLst/>
          </a:prstGeom>
          <a:noFill/>
        </p:spPr>
        <p:txBody>
          <a:bodyPr wrap="none" rtlCol="0">
            <a:spAutoFit/>
          </a:bodyPr>
          <a:lstStyle/>
          <a:p>
            <a:r>
              <a:rPr lang="es-CR" b="1" dirty="0" smtClean="0">
                <a:solidFill>
                  <a:schemeClr val="bg1"/>
                </a:solidFill>
                <a:latin typeface="Tw Cen MT Condensed" panose="020B0606020104020203" pitchFamily="34" charset="0"/>
              </a:rPr>
              <a:t>Prórroga de venta de bienes</a:t>
            </a:r>
            <a:endParaRPr lang="es-CR"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3260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F40B41D-FD10-4A38-B39B-626510BD49B7}" type="slidenum">
              <a:rPr lang="en-US" smtClean="0">
                <a:solidFill>
                  <a:prstClr val="black">
                    <a:tint val="75000"/>
                  </a:prstClr>
                </a:solidFill>
              </a:rPr>
              <a:pPr/>
              <a:t>11</a:t>
            </a:fld>
            <a:endParaRPr lang="en-US" dirty="0">
              <a:solidFill>
                <a:prstClr val="black">
                  <a:tint val="75000"/>
                </a:prstClr>
              </a:solidFill>
            </a:endParaRPr>
          </a:p>
        </p:txBody>
      </p:sp>
      <p:sp>
        <p:nvSpPr>
          <p:cNvPr id="3" name="Título 1"/>
          <p:cNvSpPr txBox="1">
            <a:spLocks/>
          </p:cNvSpPr>
          <p:nvPr/>
        </p:nvSpPr>
        <p:spPr>
          <a:xfrm>
            <a:off x="386399" y="2492896"/>
            <a:ext cx="8219905" cy="1143000"/>
          </a:xfrm>
          <a:prstGeom prst="rect">
            <a:avLst/>
          </a:prstGeom>
        </p:spPr>
        <p:txBody>
          <a:bodyPr/>
          <a:lstStyle>
            <a:lvl1pPr algn="l" defTabSz="457200" rtl="0" eaLnBrk="1" latinLnBrk="0" hangingPunct="1">
              <a:spcBef>
                <a:spcPct val="0"/>
              </a:spcBef>
              <a:buNone/>
              <a:defRPr sz="4400" kern="1200">
                <a:solidFill>
                  <a:schemeClr val="tx2"/>
                </a:solidFill>
                <a:latin typeface="+mj-lt"/>
                <a:ea typeface="+mj-ea"/>
                <a:cs typeface="+mj-cs"/>
              </a:defRPr>
            </a:lvl1pPr>
          </a:lstStyle>
          <a:p>
            <a:pPr algn="ctr"/>
            <a:r>
              <a:rPr lang="es-CR" dirty="0" smtClean="0"/>
              <a:t>Ingreso al Sistema</a:t>
            </a:r>
            <a:endParaRPr lang="es-CR" dirty="0"/>
          </a:p>
        </p:txBody>
      </p:sp>
    </p:spTree>
    <p:extLst>
      <p:ext uri="{BB962C8B-B14F-4D97-AF65-F5344CB8AC3E}">
        <p14:creationId xmlns:p14="http://schemas.microsoft.com/office/powerpoint/2010/main" val="1924706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147" y="332656"/>
            <a:ext cx="8229600" cy="576064"/>
          </a:xfrm>
          <a:noFill/>
          <a:ln w="9525">
            <a:noFill/>
            <a:miter lim="800000"/>
            <a:headEnd/>
            <a:tailEnd/>
          </a:ln>
        </p:spPr>
        <p:txBody>
          <a:bodyPr vert="horz" wrap="square" lIns="91440" tIns="45720" rIns="91440" bIns="45720" numCol="1" anchor="b" anchorCtr="0" compatLnSpc="1">
            <a:prstTxWarp prst="textNoShape">
              <a:avLst/>
            </a:prstTxWarp>
            <a:normAutofit/>
          </a:bodyPr>
          <a:lstStyle/>
          <a:p>
            <a:r>
              <a:rPr lang="es-CR" sz="3000" dirty="0"/>
              <a:t>Ingreso por </a:t>
            </a:r>
            <a:r>
              <a:rPr lang="es-CR" sz="3000" dirty="0" smtClean="0"/>
              <a:t>SUGEF Directo (externo)</a:t>
            </a:r>
            <a:endParaRPr lang="es-CR" sz="3000" dirty="0"/>
          </a:p>
        </p:txBody>
      </p:sp>
      <p:sp>
        <p:nvSpPr>
          <p:cNvPr id="3" name="Content Placeholder 2"/>
          <p:cNvSpPr>
            <a:spLocks noGrp="1"/>
          </p:cNvSpPr>
          <p:nvPr>
            <p:ph idx="1"/>
          </p:nvPr>
        </p:nvSpPr>
        <p:spPr>
          <a:xfrm>
            <a:off x="396128" y="1218352"/>
            <a:ext cx="2456069" cy="4343400"/>
          </a:xfrm>
        </p:spPr>
        <p:txBody>
          <a:bodyPr>
            <a:normAutofit/>
          </a:bodyPr>
          <a:lstStyle/>
          <a:p>
            <a:r>
              <a:rPr lang="es-CR" sz="1600" i="1" dirty="0" smtClean="0">
                <a:solidFill>
                  <a:schemeClr val="tx2">
                    <a:lumMod val="75000"/>
                  </a:schemeClr>
                </a:solidFill>
              </a:rPr>
              <a:t>Mecanismo de ingreso para las entidades externas </a:t>
            </a:r>
          </a:p>
          <a:p>
            <a:r>
              <a:rPr lang="es-CR" sz="1600" i="1" dirty="0" smtClean="0">
                <a:solidFill>
                  <a:schemeClr val="tx2">
                    <a:lumMod val="75000"/>
                  </a:schemeClr>
                </a:solidFill>
              </a:rPr>
              <a:t>Requiere certificado digital</a:t>
            </a:r>
          </a:p>
          <a:p>
            <a:r>
              <a:rPr lang="es-CR" sz="1600" i="1" dirty="0" smtClean="0">
                <a:solidFill>
                  <a:schemeClr val="tx2">
                    <a:lumMod val="75000"/>
                  </a:schemeClr>
                </a:solidFill>
              </a:rPr>
              <a:t>Sistemas habilitados:</a:t>
            </a:r>
          </a:p>
          <a:p>
            <a:pPr lvl="1"/>
            <a:r>
              <a:rPr lang="es-CR" sz="1200" i="1" dirty="0" smtClean="0">
                <a:solidFill>
                  <a:schemeClr val="tx2">
                    <a:lumMod val="75000"/>
                  </a:schemeClr>
                </a:solidFill>
              </a:rPr>
              <a:t>Inicio</a:t>
            </a:r>
          </a:p>
          <a:p>
            <a:pPr lvl="1"/>
            <a:r>
              <a:rPr lang="es-CR" sz="1200" i="1" dirty="0" smtClean="0">
                <a:solidFill>
                  <a:schemeClr val="tx2">
                    <a:lumMod val="75000"/>
                  </a:schemeClr>
                </a:solidFill>
              </a:rPr>
              <a:t>Seguridad</a:t>
            </a:r>
          </a:p>
          <a:p>
            <a:pPr lvl="1"/>
            <a:r>
              <a:rPr lang="es-CR" sz="1200" b="1" i="1" u="sng" dirty="0" smtClean="0">
                <a:solidFill>
                  <a:schemeClr val="tx2">
                    <a:lumMod val="75000"/>
                  </a:schemeClr>
                </a:solidFill>
              </a:rPr>
              <a:t>Trámites</a:t>
            </a:r>
          </a:p>
          <a:p>
            <a:pPr lvl="2"/>
            <a:r>
              <a:rPr lang="es-CR" sz="800" dirty="0" smtClean="0">
                <a:solidFill>
                  <a:schemeClr val="tx2">
                    <a:lumMod val="75000"/>
                  </a:schemeClr>
                </a:solidFill>
              </a:rPr>
              <a:t>Roles</a:t>
            </a:r>
            <a:endParaRPr lang="es-CR" sz="800" dirty="0">
              <a:solidFill>
                <a:schemeClr val="tx2">
                  <a:lumMod val="75000"/>
                </a:schemeClr>
              </a:solidFill>
            </a:endParaRPr>
          </a:p>
          <a:p>
            <a:pPr lvl="2"/>
            <a:r>
              <a:rPr lang="es-CR" sz="800" dirty="0" smtClean="0">
                <a:solidFill>
                  <a:schemeClr val="tx2">
                    <a:lumMod val="75000"/>
                  </a:schemeClr>
                </a:solidFill>
              </a:rPr>
              <a:t>Grupos</a:t>
            </a:r>
          </a:p>
          <a:p>
            <a:pPr lvl="2"/>
            <a:r>
              <a:rPr lang="es-CR" sz="800" dirty="0" smtClean="0">
                <a:solidFill>
                  <a:schemeClr val="tx2">
                    <a:lumMod val="75000"/>
                  </a:schemeClr>
                </a:solidFill>
              </a:rPr>
              <a:t>Bienes</a:t>
            </a:r>
          </a:p>
          <a:p>
            <a:pPr lvl="2"/>
            <a:r>
              <a:rPr lang="es-CR" sz="800" dirty="0" smtClean="0">
                <a:solidFill>
                  <a:schemeClr val="tx2">
                    <a:lumMod val="75000"/>
                  </a:schemeClr>
                </a:solidFill>
              </a:rPr>
              <a:t>Préstamos</a:t>
            </a:r>
          </a:p>
        </p:txBody>
      </p:sp>
      <p:sp>
        <p:nvSpPr>
          <p:cNvPr id="6" name="Rectángulo 5"/>
          <p:cNvSpPr/>
          <p:nvPr/>
        </p:nvSpPr>
        <p:spPr>
          <a:xfrm>
            <a:off x="3203848" y="1340768"/>
            <a:ext cx="2232248" cy="3600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pic>
        <p:nvPicPr>
          <p:cNvPr id="12" name="Imagen 11"/>
          <p:cNvPicPr>
            <a:picLocks noChangeAspect="1"/>
          </p:cNvPicPr>
          <p:nvPr/>
        </p:nvPicPr>
        <p:blipFill>
          <a:blip r:embed="rId3"/>
          <a:stretch>
            <a:fillRect/>
          </a:stretch>
        </p:blipFill>
        <p:spPr>
          <a:xfrm>
            <a:off x="2852197" y="1229295"/>
            <a:ext cx="5668182" cy="4926031"/>
          </a:xfrm>
          <a:prstGeom prst="rect">
            <a:avLst/>
          </a:prstGeom>
        </p:spPr>
      </p:pic>
    </p:spTree>
    <p:extLst>
      <p:ext uri="{BB962C8B-B14F-4D97-AF65-F5344CB8AC3E}">
        <p14:creationId xmlns:p14="http://schemas.microsoft.com/office/powerpoint/2010/main" val="1618607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163 Rectángulo"/>
          <p:cNvSpPr/>
          <p:nvPr/>
        </p:nvSpPr>
        <p:spPr>
          <a:xfrm>
            <a:off x="0" y="6436542"/>
            <a:ext cx="9144000" cy="370935"/>
          </a:xfrm>
          <a:prstGeom prst="rect">
            <a:avLst/>
          </a:prstGeom>
          <a:ln w="12700">
            <a:solidFill>
              <a:schemeClr val="tx2"/>
            </a:solidFill>
          </a:ln>
        </p:spPr>
        <p:style>
          <a:lnRef idx="2">
            <a:schemeClr val="accent1"/>
          </a:lnRef>
          <a:fillRef idx="1">
            <a:schemeClr val="lt1"/>
          </a:fillRef>
          <a:effectRef idx="0">
            <a:schemeClr val="accent1"/>
          </a:effectRef>
          <a:fontRef idx="minor">
            <a:schemeClr val="dk1"/>
          </a:fontRef>
        </p:style>
        <p:txBody>
          <a:bodyPr lIns="9144" tIns="9144" rIns="9144" bIns="9144" rtlCol="0" anchor="ctr"/>
          <a:lstStyle/>
          <a:p>
            <a:pPr algn="ctr"/>
            <a:endParaRPr lang="es-CR" sz="900"/>
          </a:p>
        </p:txBody>
      </p:sp>
      <p:grpSp>
        <p:nvGrpSpPr>
          <p:cNvPr id="232" name="164 Grupo"/>
          <p:cNvGrpSpPr/>
          <p:nvPr/>
        </p:nvGrpSpPr>
        <p:grpSpPr>
          <a:xfrm>
            <a:off x="69305" y="6527228"/>
            <a:ext cx="209830" cy="220060"/>
            <a:chOff x="323388" y="4365104"/>
            <a:chExt cx="209830" cy="200055"/>
          </a:xfrm>
        </p:grpSpPr>
        <p:pic>
          <p:nvPicPr>
            <p:cNvPr id="2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88" y="4387170"/>
              <a:ext cx="209830" cy="144016"/>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 name="179 CuadroTexto"/>
            <p:cNvSpPr txBox="1"/>
            <p:nvPr/>
          </p:nvSpPr>
          <p:spPr>
            <a:xfrm>
              <a:off x="333004" y="4365104"/>
              <a:ext cx="127555" cy="200055"/>
            </a:xfrm>
            <a:prstGeom prst="rect">
              <a:avLst/>
            </a:prstGeom>
            <a:noFill/>
          </p:spPr>
          <p:txBody>
            <a:bodyPr wrap="square" rtlCol="0">
              <a:spAutoFit/>
            </a:bodyPr>
            <a:lstStyle/>
            <a:p>
              <a:r>
                <a:rPr lang="en-US" sz="700" dirty="0" smtClean="0"/>
                <a:t>S</a:t>
              </a:r>
              <a:endParaRPr lang="es-ES" sz="700" dirty="0"/>
            </a:p>
          </p:txBody>
        </p:sp>
      </p:grpSp>
      <p:grpSp>
        <p:nvGrpSpPr>
          <p:cNvPr id="235" name="167 Grupo"/>
          <p:cNvGrpSpPr/>
          <p:nvPr/>
        </p:nvGrpSpPr>
        <p:grpSpPr>
          <a:xfrm>
            <a:off x="920858" y="6525836"/>
            <a:ext cx="209830" cy="220060"/>
            <a:chOff x="332962" y="4600178"/>
            <a:chExt cx="209830" cy="200055"/>
          </a:xfrm>
        </p:grpSpPr>
        <p:pic>
          <p:nvPicPr>
            <p:cNvPr id="2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2" y="4619163"/>
              <a:ext cx="209830"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 name="177 CuadroTexto"/>
            <p:cNvSpPr txBox="1"/>
            <p:nvPr/>
          </p:nvSpPr>
          <p:spPr>
            <a:xfrm>
              <a:off x="342578" y="4600178"/>
              <a:ext cx="137031" cy="200055"/>
            </a:xfrm>
            <a:prstGeom prst="rect">
              <a:avLst/>
            </a:prstGeom>
            <a:noFill/>
          </p:spPr>
          <p:txBody>
            <a:bodyPr wrap="square" rtlCol="0">
              <a:spAutoFit/>
            </a:bodyPr>
            <a:lstStyle/>
            <a:p>
              <a:r>
                <a:rPr lang="en-US" sz="700" dirty="0" smtClean="0"/>
                <a:t>E</a:t>
              </a:r>
              <a:endParaRPr lang="es-ES" sz="700" dirty="0"/>
            </a:p>
          </p:txBody>
        </p:sp>
      </p:grpSp>
      <p:sp>
        <p:nvSpPr>
          <p:cNvPr id="238" name="168 CuadroTexto"/>
          <p:cNvSpPr txBox="1"/>
          <p:nvPr/>
        </p:nvSpPr>
        <p:spPr>
          <a:xfrm>
            <a:off x="214159" y="6457816"/>
            <a:ext cx="708688" cy="338554"/>
          </a:xfrm>
          <a:prstGeom prst="rect">
            <a:avLst/>
          </a:prstGeom>
          <a:noFill/>
        </p:spPr>
        <p:txBody>
          <a:bodyPr wrap="square" rtlCol="0">
            <a:spAutoFit/>
          </a:bodyPr>
          <a:lstStyle/>
          <a:p>
            <a:r>
              <a:rPr lang="en-US" sz="800" dirty="0" err="1" smtClean="0">
                <a:solidFill>
                  <a:schemeClr val="tx1">
                    <a:lumMod val="75000"/>
                    <a:lumOff val="25000"/>
                  </a:schemeClr>
                </a:solidFill>
              </a:rPr>
              <a:t>Notificación</a:t>
            </a:r>
            <a:r>
              <a:rPr lang="en-US" sz="800" dirty="0" smtClean="0">
                <a:solidFill>
                  <a:schemeClr val="tx1">
                    <a:lumMod val="75000"/>
                    <a:lumOff val="25000"/>
                  </a:schemeClr>
                </a:solidFill>
              </a:rPr>
              <a:t> SUGEF</a:t>
            </a:r>
            <a:endParaRPr lang="es-ES" sz="800" dirty="0">
              <a:solidFill>
                <a:schemeClr val="tx1">
                  <a:lumMod val="75000"/>
                  <a:lumOff val="25000"/>
                </a:schemeClr>
              </a:solidFill>
            </a:endParaRPr>
          </a:p>
        </p:txBody>
      </p:sp>
      <p:sp>
        <p:nvSpPr>
          <p:cNvPr id="239" name="169 CuadroTexto"/>
          <p:cNvSpPr txBox="1"/>
          <p:nvPr/>
        </p:nvSpPr>
        <p:spPr>
          <a:xfrm>
            <a:off x="1084660" y="6464668"/>
            <a:ext cx="734856" cy="338554"/>
          </a:xfrm>
          <a:prstGeom prst="rect">
            <a:avLst/>
          </a:prstGeom>
          <a:noFill/>
        </p:spPr>
        <p:txBody>
          <a:bodyPr wrap="square" rtlCol="0">
            <a:spAutoFit/>
          </a:bodyPr>
          <a:lstStyle/>
          <a:p>
            <a:r>
              <a:rPr lang="en-US" sz="800" dirty="0" err="1" smtClean="0">
                <a:solidFill>
                  <a:schemeClr val="tx1">
                    <a:lumMod val="75000"/>
                    <a:lumOff val="25000"/>
                  </a:schemeClr>
                </a:solidFill>
              </a:rPr>
              <a:t>Notificación</a:t>
            </a:r>
            <a:r>
              <a:rPr lang="en-US" sz="800" dirty="0" smtClean="0">
                <a:solidFill>
                  <a:schemeClr val="tx1">
                    <a:lumMod val="75000"/>
                    <a:lumOff val="25000"/>
                  </a:schemeClr>
                </a:solidFill>
              </a:rPr>
              <a:t> </a:t>
            </a:r>
            <a:r>
              <a:rPr lang="en-US" sz="800" dirty="0" err="1" smtClean="0">
                <a:solidFill>
                  <a:schemeClr val="tx1">
                    <a:lumMod val="75000"/>
                    <a:lumOff val="25000"/>
                  </a:schemeClr>
                </a:solidFill>
              </a:rPr>
              <a:t>Entidad</a:t>
            </a:r>
            <a:endParaRPr lang="es-ES" sz="800" dirty="0">
              <a:solidFill>
                <a:schemeClr val="tx1">
                  <a:lumMod val="75000"/>
                  <a:lumOff val="25000"/>
                </a:schemeClr>
              </a:solidFill>
            </a:endParaRPr>
          </a:p>
        </p:txBody>
      </p:sp>
      <p:pic>
        <p:nvPicPr>
          <p:cNvPr id="240" name="Picture 4" descr="http://servicios.cfia.or.cr/digitalhelp/uploads/5/5/9/1/5591858/41608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6535582"/>
            <a:ext cx="359039" cy="167498"/>
          </a:xfrm>
          <a:prstGeom prst="rect">
            <a:avLst/>
          </a:prstGeom>
          <a:ln w="3175">
            <a:solidFill>
              <a:schemeClr val="accent1"/>
            </a:solidFill>
          </a:ln>
          <a:extLst>
            <a:ext uri="{909E8E84-426E-40DD-AFC4-6F175D3DCCD1}">
              <a14:hiddenFill xmlns:a14="http://schemas.microsoft.com/office/drawing/2010/main">
                <a:solidFill>
                  <a:srgbClr val="FFFFFF"/>
                </a:solidFill>
              </a14:hiddenFill>
            </a:ext>
          </a:extLst>
        </p:spPr>
      </p:pic>
      <p:sp>
        <p:nvSpPr>
          <p:cNvPr id="241" name="171 CuadroTexto"/>
          <p:cNvSpPr txBox="1"/>
          <p:nvPr/>
        </p:nvSpPr>
        <p:spPr>
          <a:xfrm>
            <a:off x="2731691" y="6455964"/>
            <a:ext cx="458780" cy="338554"/>
          </a:xfrm>
          <a:prstGeom prst="rect">
            <a:avLst/>
          </a:prstGeom>
          <a:noFill/>
        </p:spPr>
        <p:txBody>
          <a:bodyPr wrap="none" rtlCol="0">
            <a:spAutoFit/>
          </a:bodyPr>
          <a:lstStyle/>
          <a:p>
            <a:r>
              <a:rPr lang="en-US" sz="800" dirty="0" smtClean="0">
                <a:solidFill>
                  <a:schemeClr val="tx1">
                    <a:lumMod val="75000"/>
                    <a:lumOff val="25000"/>
                  </a:schemeClr>
                </a:solidFill>
              </a:rPr>
              <a:t>Firma </a:t>
            </a:r>
          </a:p>
          <a:p>
            <a:r>
              <a:rPr lang="en-US" sz="800" dirty="0" smtClean="0">
                <a:solidFill>
                  <a:schemeClr val="tx1">
                    <a:lumMod val="75000"/>
                    <a:lumOff val="25000"/>
                  </a:schemeClr>
                </a:solidFill>
              </a:rPr>
              <a:t>Digital</a:t>
            </a:r>
            <a:endParaRPr lang="es-ES" sz="800" dirty="0">
              <a:solidFill>
                <a:schemeClr val="tx1">
                  <a:lumMod val="75000"/>
                  <a:lumOff val="25000"/>
                </a:schemeClr>
              </a:solidFill>
            </a:endParaRPr>
          </a:p>
        </p:txBody>
      </p:sp>
      <p:sp>
        <p:nvSpPr>
          <p:cNvPr id="242" name="173 CuadroTexto"/>
          <p:cNvSpPr txBox="1"/>
          <p:nvPr/>
        </p:nvSpPr>
        <p:spPr>
          <a:xfrm>
            <a:off x="3491533" y="6451946"/>
            <a:ext cx="1068016" cy="338554"/>
          </a:xfrm>
          <a:prstGeom prst="rect">
            <a:avLst/>
          </a:prstGeom>
          <a:noFill/>
        </p:spPr>
        <p:txBody>
          <a:bodyPr wrap="square" rtlCol="0">
            <a:spAutoFit/>
          </a:bodyPr>
          <a:lstStyle/>
          <a:p>
            <a:r>
              <a:rPr lang="en-US" sz="800" dirty="0" err="1" smtClean="0">
                <a:solidFill>
                  <a:schemeClr val="tx1">
                    <a:lumMod val="75000"/>
                    <a:lumOff val="25000"/>
                  </a:schemeClr>
                </a:solidFill>
              </a:rPr>
              <a:t>Adjunto</a:t>
            </a:r>
            <a:r>
              <a:rPr lang="en-US" sz="800" dirty="0" smtClean="0">
                <a:solidFill>
                  <a:schemeClr val="tx1">
                    <a:lumMod val="75000"/>
                    <a:lumOff val="25000"/>
                  </a:schemeClr>
                </a:solidFill>
              </a:rPr>
              <a:t> del </a:t>
            </a:r>
            <a:r>
              <a:rPr lang="en-US" sz="800" dirty="0" err="1" smtClean="0">
                <a:solidFill>
                  <a:schemeClr val="tx1">
                    <a:lumMod val="75000"/>
                    <a:lumOff val="25000"/>
                  </a:schemeClr>
                </a:solidFill>
              </a:rPr>
              <a:t>correo</a:t>
            </a:r>
            <a:r>
              <a:rPr lang="en-US" sz="800" dirty="0" smtClean="0">
                <a:solidFill>
                  <a:schemeClr val="tx1">
                    <a:lumMod val="75000"/>
                    <a:lumOff val="25000"/>
                  </a:schemeClr>
                </a:solidFill>
              </a:rPr>
              <a:t> </a:t>
            </a:r>
          </a:p>
          <a:p>
            <a:r>
              <a:rPr lang="en-US" sz="800" dirty="0" smtClean="0">
                <a:solidFill>
                  <a:schemeClr val="tx1">
                    <a:lumMod val="75000"/>
                    <a:lumOff val="25000"/>
                  </a:schemeClr>
                </a:solidFill>
              </a:rPr>
              <a:t>con </a:t>
            </a:r>
            <a:r>
              <a:rPr lang="en-US" sz="800" dirty="0" err="1" smtClean="0">
                <a:solidFill>
                  <a:schemeClr val="tx1">
                    <a:lumMod val="75000"/>
                    <a:lumOff val="25000"/>
                  </a:schemeClr>
                </a:solidFill>
              </a:rPr>
              <a:t>sello</a:t>
            </a:r>
            <a:r>
              <a:rPr lang="en-US" sz="800" dirty="0" smtClean="0">
                <a:solidFill>
                  <a:schemeClr val="tx1">
                    <a:lumMod val="75000"/>
                    <a:lumOff val="25000"/>
                  </a:schemeClr>
                </a:solidFill>
              </a:rPr>
              <a:t> </a:t>
            </a:r>
            <a:r>
              <a:rPr lang="en-US" sz="800" dirty="0" err="1" smtClean="0">
                <a:solidFill>
                  <a:schemeClr val="tx1">
                    <a:lumMod val="75000"/>
                    <a:lumOff val="25000"/>
                  </a:schemeClr>
                </a:solidFill>
              </a:rPr>
              <a:t>electrónico</a:t>
            </a:r>
            <a:endParaRPr lang="es-ES" sz="800" dirty="0">
              <a:solidFill>
                <a:schemeClr val="tx1">
                  <a:lumMod val="75000"/>
                  <a:lumOff val="25000"/>
                </a:schemeClr>
              </a:solidFill>
            </a:endParaRPr>
          </a:p>
        </p:txBody>
      </p:sp>
      <p:pic>
        <p:nvPicPr>
          <p:cNvPr id="2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1898" y="6539704"/>
            <a:ext cx="149226" cy="164149"/>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4" name="175 CuadroTexto"/>
          <p:cNvSpPr txBox="1"/>
          <p:nvPr/>
        </p:nvSpPr>
        <p:spPr>
          <a:xfrm>
            <a:off x="1907704" y="6453992"/>
            <a:ext cx="514885" cy="338554"/>
          </a:xfrm>
          <a:prstGeom prst="rect">
            <a:avLst/>
          </a:prstGeom>
          <a:noFill/>
        </p:spPr>
        <p:txBody>
          <a:bodyPr wrap="none" rtlCol="0">
            <a:spAutoFit/>
          </a:bodyPr>
          <a:lstStyle/>
          <a:p>
            <a:r>
              <a:rPr lang="en-US" sz="800" dirty="0" err="1" smtClean="0">
                <a:solidFill>
                  <a:schemeClr val="tx1">
                    <a:lumMod val="75000"/>
                    <a:lumOff val="25000"/>
                  </a:schemeClr>
                </a:solidFill>
              </a:rPr>
              <a:t>Archivo</a:t>
            </a:r>
            <a:endParaRPr lang="en-US" sz="800" dirty="0" smtClean="0">
              <a:solidFill>
                <a:schemeClr val="tx1">
                  <a:lumMod val="75000"/>
                  <a:lumOff val="25000"/>
                </a:schemeClr>
              </a:solidFill>
            </a:endParaRPr>
          </a:p>
          <a:p>
            <a:r>
              <a:rPr lang="en-US" sz="800" dirty="0" err="1" smtClean="0">
                <a:solidFill>
                  <a:schemeClr val="tx1">
                    <a:lumMod val="75000"/>
                    <a:lumOff val="25000"/>
                  </a:schemeClr>
                </a:solidFill>
              </a:rPr>
              <a:t>adjunto</a:t>
            </a:r>
            <a:endParaRPr lang="es-ES" sz="800" dirty="0">
              <a:solidFill>
                <a:schemeClr val="tx1">
                  <a:lumMod val="75000"/>
                  <a:lumOff val="25000"/>
                </a:schemeClr>
              </a:solidFill>
            </a:endParaRPr>
          </a:p>
        </p:txBody>
      </p:sp>
      <p:grpSp>
        <p:nvGrpSpPr>
          <p:cNvPr id="245" name="192 Grupo"/>
          <p:cNvGrpSpPr/>
          <p:nvPr/>
        </p:nvGrpSpPr>
        <p:grpSpPr>
          <a:xfrm>
            <a:off x="3171949" y="6505661"/>
            <a:ext cx="396262" cy="215444"/>
            <a:chOff x="8031275" y="1464876"/>
            <a:chExt cx="396262" cy="215444"/>
          </a:xfrm>
        </p:grpSpPr>
        <p:sp>
          <p:nvSpPr>
            <p:cNvPr id="246" name="193 Rectángulo"/>
            <p:cNvSpPr/>
            <p:nvPr/>
          </p:nvSpPr>
          <p:spPr>
            <a:xfrm>
              <a:off x="8063311" y="1497526"/>
              <a:ext cx="321753" cy="133442"/>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700" dirty="0">
                <a:solidFill>
                  <a:srgbClr val="FF0000"/>
                </a:solidFill>
              </a:endParaRPr>
            </a:p>
          </p:txBody>
        </p:sp>
        <p:sp>
          <p:nvSpPr>
            <p:cNvPr id="247" name="194 CuadroTexto"/>
            <p:cNvSpPr txBox="1"/>
            <p:nvPr/>
          </p:nvSpPr>
          <p:spPr>
            <a:xfrm>
              <a:off x="8031275" y="1464876"/>
              <a:ext cx="396262" cy="215444"/>
            </a:xfrm>
            <a:prstGeom prst="rect">
              <a:avLst/>
            </a:prstGeom>
            <a:noFill/>
          </p:spPr>
          <p:txBody>
            <a:bodyPr wrap="none" rtlCol="0">
              <a:spAutoFit/>
            </a:bodyPr>
            <a:lstStyle/>
            <a:p>
              <a:r>
                <a:rPr lang="es-CR" sz="800" dirty="0" smtClean="0">
                  <a:solidFill>
                    <a:srgbClr val="FF0000"/>
                  </a:solidFill>
                </a:rPr>
                <a:t>Sello</a:t>
              </a:r>
              <a:endParaRPr lang="es-CR" sz="800" dirty="0">
                <a:solidFill>
                  <a:srgbClr val="FF0000"/>
                </a:solidFill>
              </a:endParaRPr>
            </a:p>
          </p:txBody>
        </p:sp>
      </p:grpSp>
      <p:sp>
        <p:nvSpPr>
          <p:cNvPr id="248" name="461 Triángulo rectángulo"/>
          <p:cNvSpPr/>
          <p:nvPr/>
        </p:nvSpPr>
        <p:spPr>
          <a:xfrm>
            <a:off x="4527213" y="6567315"/>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sp>
        <p:nvSpPr>
          <p:cNvPr id="249" name="462 CuadroTexto"/>
          <p:cNvSpPr txBox="1"/>
          <p:nvPr/>
        </p:nvSpPr>
        <p:spPr>
          <a:xfrm>
            <a:off x="4658838" y="6474822"/>
            <a:ext cx="645214" cy="338554"/>
          </a:xfrm>
          <a:prstGeom prst="rect">
            <a:avLst/>
          </a:prstGeom>
          <a:noFill/>
        </p:spPr>
        <p:txBody>
          <a:bodyPr wrap="square" rtlCol="0">
            <a:spAutoFit/>
          </a:bodyPr>
          <a:lstStyle/>
          <a:p>
            <a:r>
              <a:rPr lang="es-ES" sz="800" dirty="0" smtClean="0">
                <a:solidFill>
                  <a:schemeClr val="tx1">
                    <a:lumMod val="75000"/>
                    <a:lumOff val="25000"/>
                  </a:schemeClr>
                </a:solidFill>
              </a:rPr>
              <a:t>Fin de un trámite</a:t>
            </a:r>
            <a:endParaRPr lang="es-ES" sz="800" dirty="0">
              <a:solidFill>
                <a:schemeClr val="tx1">
                  <a:lumMod val="75000"/>
                  <a:lumOff val="25000"/>
                </a:schemeClr>
              </a:solidFill>
            </a:endParaRPr>
          </a:p>
        </p:txBody>
      </p:sp>
      <p:cxnSp>
        <p:nvCxnSpPr>
          <p:cNvPr id="250" name="459 Conector recto"/>
          <p:cNvCxnSpPr/>
          <p:nvPr/>
        </p:nvCxnSpPr>
        <p:spPr>
          <a:xfrm>
            <a:off x="867693" y="6438116"/>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1" name="518 Conector recto"/>
          <p:cNvCxnSpPr/>
          <p:nvPr/>
        </p:nvCxnSpPr>
        <p:spPr>
          <a:xfrm>
            <a:off x="1712946" y="6431431"/>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2" name="519 Conector recto"/>
          <p:cNvCxnSpPr/>
          <p:nvPr/>
        </p:nvCxnSpPr>
        <p:spPr>
          <a:xfrm>
            <a:off x="2369228" y="6438782"/>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3" name="520 Conector recto"/>
          <p:cNvCxnSpPr/>
          <p:nvPr/>
        </p:nvCxnSpPr>
        <p:spPr>
          <a:xfrm>
            <a:off x="3131840" y="6437220"/>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4" name="521 Conector recto"/>
          <p:cNvCxnSpPr/>
          <p:nvPr/>
        </p:nvCxnSpPr>
        <p:spPr>
          <a:xfrm>
            <a:off x="4489359" y="6430906"/>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
        <p:nvSpPr>
          <p:cNvPr id="255" name="524 CuadroTexto"/>
          <p:cNvSpPr txBox="1"/>
          <p:nvPr/>
        </p:nvSpPr>
        <p:spPr>
          <a:xfrm>
            <a:off x="7324923" y="6451592"/>
            <a:ext cx="888276" cy="338554"/>
          </a:xfrm>
          <a:prstGeom prst="rect">
            <a:avLst/>
          </a:prstGeom>
          <a:noFill/>
        </p:spPr>
        <p:txBody>
          <a:bodyPr wrap="square" rtlCol="0">
            <a:spAutoFit/>
          </a:bodyPr>
          <a:lstStyle/>
          <a:p>
            <a:r>
              <a:rPr lang="es-ES" sz="800" dirty="0" smtClean="0">
                <a:solidFill>
                  <a:schemeClr val="tx1">
                    <a:lumMod val="75000"/>
                    <a:lumOff val="25000"/>
                  </a:schemeClr>
                </a:solidFill>
              </a:rPr>
              <a:t>Paso realizado</a:t>
            </a:r>
          </a:p>
          <a:p>
            <a:r>
              <a:rPr lang="es-ES" sz="800" dirty="0" smtClean="0">
                <a:solidFill>
                  <a:schemeClr val="tx1">
                    <a:lumMod val="75000"/>
                    <a:lumOff val="25000"/>
                  </a:schemeClr>
                </a:solidFill>
              </a:rPr>
              <a:t>por la SUGEF</a:t>
            </a:r>
            <a:endParaRPr lang="es-ES" sz="800" dirty="0">
              <a:solidFill>
                <a:schemeClr val="tx1">
                  <a:lumMod val="75000"/>
                  <a:lumOff val="25000"/>
                </a:schemeClr>
              </a:solidFill>
            </a:endParaRPr>
          </a:p>
        </p:txBody>
      </p:sp>
      <p:cxnSp>
        <p:nvCxnSpPr>
          <p:cNvPr id="256" name="525 Conector recto"/>
          <p:cNvCxnSpPr/>
          <p:nvPr/>
        </p:nvCxnSpPr>
        <p:spPr>
          <a:xfrm>
            <a:off x="5189131" y="6432508"/>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
        <p:nvSpPr>
          <p:cNvPr id="257" name="250 Rectángulo"/>
          <p:cNvSpPr/>
          <p:nvPr/>
        </p:nvSpPr>
        <p:spPr>
          <a:xfrm>
            <a:off x="7083127" y="6496866"/>
            <a:ext cx="297185" cy="2490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endParaRPr lang="es-CR" sz="700" dirty="0">
              <a:solidFill>
                <a:srgbClr val="000000"/>
              </a:solidFill>
            </a:endParaRPr>
          </a:p>
        </p:txBody>
      </p:sp>
      <p:sp>
        <p:nvSpPr>
          <p:cNvPr id="258" name="250 Rectángulo"/>
          <p:cNvSpPr/>
          <p:nvPr/>
        </p:nvSpPr>
        <p:spPr>
          <a:xfrm>
            <a:off x="8139802" y="6477671"/>
            <a:ext cx="297185" cy="2490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endParaRPr lang="es-CR" sz="800" b="1" dirty="0">
              <a:solidFill>
                <a:srgbClr val="000000"/>
              </a:solidFill>
            </a:endParaRPr>
          </a:p>
        </p:txBody>
      </p:sp>
      <p:cxnSp>
        <p:nvCxnSpPr>
          <p:cNvPr id="259" name="525 Conector recto"/>
          <p:cNvCxnSpPr/>
          <p:nvPr/>
        </p:nvCxnSpPr>
        <p:spPr>
          <a:xfrm>
            <a:off x="5963410" y="6432508"/>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60" name="525 Conector recto"/>
          <p:cNvCxnSpPr/>
          <p:nvPr/>
        </p:nvCxnSpPr>
        <p:spPr>
          <a:xfrm>
            <a:off x="8086965" y="6432508"/>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
        <p:nvSpPr>
          <p:cNvPr id="261" name="462 CuadroTexto"/>
          <p:cNvSpPr txBox="1"/>
          <p:nvPr/>
        </p:nvSpPr>
        <p:spPr>
          <a:xfrm>
            <a:off x="5382438" y="6474822"/>
            <a:ext cx="650608" cy="338554"/>
          </a:xfrm>
          <a:prstGeom prst="rect">
            <a:avLst/>
          </a:prstGeom>
          <a:noFill/>
        </p:spPr>
        <p:txBody>
          <a:bodyPr wrap="square" rtlCol="0">
            <a:spAutoFit/>
          </a:bodyPr>
          <a:lstStyle/>
          <a:p>
            <a:r>
              <a:rPr lang="es-ES" sz="800" dirty="0" smtClean="0">
                <a:solidFill>
                  <a:schemeClr val="tx1">
                    <a:lumMod val="75000"/>
                    <a:lumOff val="25000"/>
                  </a:schemeClr>
                </a:solidFill>
              </a:rPr>
              <a:t>Inicio de un trámite</a:t>
            </a:r>
            <a:endParaRPr lang="es-ES" sz="800" dirty="0">
              <a:solidFill>
                <a:schemeClr val="tx1">
                  <a:lumMod val="75000"/>
                  <a:lumOff val="25000"/>
                </a:schemeClr>
              </a:solidFill>
            </a:endParaRPr>
          </a:p>
        </p:txBody>
      </p:sp>
      <p:sp>
        <p:nvSpPr>
          <p:cNvPr id="262" name="404 Triángulo rectángulo"/>
          <p:cNvSpPr/>
          <p:nvPr/>
        </p:nvSpPr>
        <p:spPr>
          <a:xfrm flipV="1">
            <a:off x="5245509" y="6574338"/>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cxnSp>
        <p:nvCxnSpPr>
          <p:cNvPr id="263" name="525 Conector recto"/>
          <p:cNvCxnSpPr/>
          <p:nvPr/>
        </p:nvCxnSpPr>
        <p:spPr>
          <a:xfrm>
            <a:off x="7035902" y="6434137"/>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64" name="Conector recto de flecha 263"/>
          <p:cNvCxnSpPr/>
          <p:nvPr/>
        </p:nvCxnSpPr>
        <p:spPr>
          <a:xfrm flipV="1">
            <a:off x="6411275" y="6481769"/>
            <a:ext cx="0" cy="259599"/>
          </a:xfrm>
          <a:prstGeom prst="straightConnector1">
            <a:avLst/>
          </a:prstGeom>
          <a:ln>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65" name="462 CuadroTexto"/>
          <p:cNvSpPr txBox="1"/>
          <p:nvPr/>
        </p:nvSpPr>
        <p:spPr>
          <a:xfrm>
            <a:off x="6397318" y="6458486"/>
            <a:ext cx="694280" cy="338554"/>
          </a:xfrm>
          <a:prstGeom prst="rect">
            <a:avLst/>
          </a:prstGeom>
          <a:noFill/>
        </p:spPr>
        <p:txBody>
          <a:bodyPr wrap="square" rtlCol="0">
            <a:spAutoFit/>
          </a:bodyPr>
          <a:lstStyle/>
          <a:p>
            <a:r>
              <a:rPr lang="es-ES" sz="800" dirty="0" smtClean="0">
                <a:solidFill>
                  <a:schemeClr val="tx1">
                    <a:lumMod val="75000"/>
                    <a:lumOff val="25000"/>
                  </a:schemeClr>
                </a:solidFill>
              </a:rPr>
              <a:t>Paso automático</a:t>
            </a:r>
            <a:endParaRPr lang="es-ES" sz="800" dirty="0">
              <a:solidFill>
                <a:schemeClr val="tx1">
                  <a:lumMod val="75000"/>
                  <a:lumOff val="25000"/>
                </a:schemeClr>
              </a:solidFill>
            </a:endParaRPr>
          </a:p>
        </p:txBody>
      </p:sp>
      <p:sp>
        <p:nvSpPr>
          <p:cNvPr id="266" name="250 Rectángulo"/>
          <p:cNvSpPr/>
          <p:nvPr/>
        </p:nvSpPr>
        <p:spPr>
          <a:xfrm>
            <a:off x="6027790" y="6501899"/>
            <a:ext cx="297185" cy="24903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s-CR" sz="1000" b="1" dirty="0">
              <a:solidFill>
                <a:srgbClr val="000000"/>
              </a:solidFill>
            </a:endParaRPr>
          </a:p>
        </p:txBody>
      </p:sp>
      <p:sp>
        <p:nvSpPr>
          <p:cNvPr id="267" name="524 CuadroTexto"/>
          <p:cNvSpPr txBox="1"/>
          <p:nvPr/>
        </p:nvSpPr>
        <p:spPr>
          <a:xfrm>
            <a:off x="8390641" y="6451447"/>
            <a:ext cx="888276" cy="338554"/>
          </a:xfrm>
          <a:prstGeom prst="rect">
            <a:avLst/>
          </a:prstGeom>
          <a:noFill/>
        </p:spPr>
        <p:txBody>
          <a:bodyPr wrap="square" rtlCol="0">
            <a:spAutoFit/>
          </a:bodyPr>
          <a:lstStyle/>
          <a:p>
            <a:r>
              <a:rPr lang="es-ES" sz="800" dirty="0" smtClean="0">
                <a:solidFill>
                  <a:schemeClr val="tx1">
                    <a:lumMod val="75000"/>
                    <a:lumOff val="25000"/>
                  </a:schemeClr>
                </a:solidFill>
              </a:rPr>
              <a:t>Paso realizado</a:t>
            </a:r>
          </a:p>
          <a:p>
            <a:r>
              <a:rPr lang="es-ES" sz="800" dirty="0" smtClean="0">
                <a:solidFill>
                  <a:schemeClr val="tx1">
                    <a:lumMod val="75000"/>
                    <a:lumOff val="25000"/>
                  </a:schemeClr>
                </a:solidFill>
              </a:rPr>
              <a:t>por la Entidad</a:t>
            </a:r>
            <a:endParaRPr lang="es-ES" sz="800" dirty="0">
              <a:solidFill>
                <a:schemeClr val="tx1">
                  <a:lumMod val="75000"/>
                  <a:lumOff val="25000"/>
                </a:schemeClr>
              </a:solidFill>
            </a:endParaRPr>
          </a:p>
        </p:txBody>
      </p:sp>
      <p:sp>
        <p:nvSpPr>
          <p:cNvPr id="99" name="Título 1"/>
          <p:cNvSpPr txBox="1">
            <a:spLocks/>
          </p:cNvSpPr>
          <p:nvPr/>
        </p:nvSpPr>
        <p:spPr>
          <a:xfrm>
            <a:off x="468113" y="591270"/>
            <a:ext cx="8656693" cy="60548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2"/>
                </a:solidFill>
                <a:latin typeface="+mj-lt"/>
                <a:ea typeface="+mj-ea"/>
                <a:cs typeface="+mj-cs"/>
              </a:defRPr>
            </a:lvl1pPr>
          </a:lstStyle>
          <a:p>
            <a:r>
              <a:rPr lang="es-ES" sz="3200" dirty="0" smtClean="0">
                <a:latin typeface="Tw Cen MT Condensed" panose="020B0606020104020203" pitchFamily="34" charset="0"/>
              </a:rPr>
              <a:t>Solicitud de Prórroga para la venta de bienes </a:t>
            </a:r>
          </a:p>
          <a:p>
            <a:endParaRPr lang="es-ES" sz="2400" dirty="0">
              <a:solidFill>
                <a:schemeClr val="accent3">
                  <a:lumMod val="75000"/>
                </a:schemeClr>
              </a:solidFill>
              <a:latin typeface="Tw Cen MT Condensed" panose="020B0606020104020203" pitchFamily="34" charset="0"/>
            </a:endParaRPr>
          </a:p>
        </p:txBody>
      </p:sp>
      <p:grpSp>
        <p:nvGrpSpPr>
          <p:cNvPr id="6" name="Grupo 5"/>
          <p:cNvGrpSpPr/>
          <p:nvPr/>
        </p:nvGrpSpPr>
        <p:grpSpPr>
          <a:xfrm>
            <a:off x="645090" y="5469763"/>
            <a:ext cx="1777499" cy="623533"/>
            <a:chOff x="645090" y="5327375"/>
            <a:chExt cx="1777499" cy="623533"/>
          </a:xfrm>
        </p:grpSpPr>
        <p:grpSp>
          <p:nvGrpSpPr>
            <p:cNvPr id="96" name="Grupo 95"/>
            <p:cNvGrpSpPr/>
            <p:nvPr/>
          </p:nvGrpSpPr>
          <p:grpSpPr>
            <a:xfrm>
              <a:off x="651093" y="5331839"/>
              <a:ext cx="1771496" cy="619069"/>
              <a:chOff x="6711219" y="3969718"/>
              <a:chExt cx="1771496" cy="619069"/>
            </a:xfrm>
          </p:grpSpPr>
          <p:grpSp>
            <p:nvGrpSpPr>
              <p:cNvPr id="97" name="Grupo 96"/>
              <p:cNvGrpSpPr/>
              <p:nvPr/>
            </p:nvGrpSpPr>
            <p:grpSpPr>
              <a:xfrm>
                <a:off x="6711219" y="3969718"/>
                <a:ext cx="1771496" cy="619069"/>
                <a:chOff x="6419817" y="4572447"/>
                <a:chExt cx="1285491" cy="522714"/>
              </a:xfrm>
            </p:grpSpPr>
            <p:sp>
              <p:nvSpPr>
                <p:cNvPr id="109" name="31 Rectángulo"/>
                <p:cNvSpPr/>
                <p:nvPr/>
              </p:nvSpPr>
              <p:spPr>
                <a:xfrm>
                  <a:off x="6419817" y="4572447"/>
                  <a:ext cx="1285491" cy="52271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defTabSz="914400"/>
                  <a:r>
                    <a:rPr lang="es-CR" sz="1000" b="1" dirty="0" smtClean="0">
                      <a:solidFill>
                        <a:srgbClr val="000000"/>
                      </a:solidFill>
                    </a:rPr>
                    <a:t>Vencimiento automático</a:t>
                  </a:r>
                </a:p>
                <a:p>
                  <a:pPr defTabSz="914400"/>
                  <a:r>
                    <a:rPr lang="es-CR" sz="1000" dirty="0" smtClean="0">
                      <a:solidFill>
                        <a:srgbClr val="000000"/>
                      </a:solidFill>
                    </a:rPr>
                    <a:t>(Sistema)</a:t>
                  </a:r>
                </a:p>
                <a:p>
                  <a:pPr defTabSz="914400"/>
                  <a:r>
                    <a:rPr lang="es-CR" sz="1000" dirty="0" smtClean="0">
                      <a:solidFill>
                        <a:srgbClr val="000000"/>
                      </a:solidFill>
                    </a:rPr>
                    <a:t>Vencida</a:t>
                  </a:r>
                </a:p>
              </p:txBody>
            </p:sp>
            <p:sp>
              <p:nvSpPr>
                <p:cNvPr id="110" name="404 Triángulo rectángulo"/>
                <p:cNvSpPr/>
                <p:nvPr/>
              </p:nvSpPr>
              <p:spPr>
                <a:xfrm>
                  <a:off x="6427027" y="4963414"/>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98" name="164 Grupo"/>
              <p:cNvGrpSpPr/>
              <p:nvPr/>
            </p:nvGrpSpPr>
            <p:grpSpPr>
              <a:xfrm>
                <a:off x="8227157" y="4231673"/>
                <a:ext cx="209830" cy="220060"/>
                <a:chOff x="323388" y="4365104"/>
                <a:chExt cx="209830" cy="200055"/>
              </a:xfrm>
            </p:grpSpPr>
            <p:pic>
              <p:nvPicPr>
                <p:cNvPr id="1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88" y="4387170"/>
                  <a:ext cx="209830" cy="144016"/>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179 CuadroTexto"/>
                <p:cNvSpPr txBox="1"/>
                <p:nvPr/>
              </p:nvSpPr>
              <p:spPr>
                <a:xfrm>
                  <a:off x="333004" y="4365104"/>
                  <a:ext cx="127555" cy="200055"/>
                </a:xfrm>
                <a:prstGeom prst="rect">
                  <a:avLst/>
                </a:prstGeom>
                <a:noFill/>
              </p:spPr>
              <p:txBody>
                <a:bodyPr wrap="square" rtlCol="0">
                  <a:spAutoFit/>
                </a:bodyPr>
                <a:lstStyle/>
                <a:p>
                  <a:r>
                    <a:rPr lang="en-US" sz="700" dirty="0" smtClean="0"/>
                    <a:t>S</a:t>
                  </a:r>
                  <a:endParaRPr lang="es-ES" sz="700" dirty="0"/>
                </a:p>
              </p:txBody>
            </p:sp>
          </p:grpSp>
          <p:grpSp>
            <p:nvGrpSpPr>
              <p:cNvPr id="100" name="167 Grupo"/>
              <p:cNvGrpSpPr/>
              <p:nvPr/>
            </p:nvGrpSpPr>
            <p:grpSpPr>
              <a:xfrm>
                <a:off x="7992296" y="4232300"/>
                <a:ext cx="209830" cy="220060"/>
                <a:chOff x="332962" y="4600178"/>
                <a:chExt cx="209830" cy="200055"/>
              </a:xfrm>
            </p:grpSpPr>
            <p:pic>
              <p:nvPicPr>
                <p:cNvPr id="10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2" y="4619163"/>
                  <a:ext cx="209830"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177 CuadroTexto"/>
                <p:cNvSpPr txBox="1"/>
                <p:nvPr/>
              </p:nvSpPr>
              <p:spPr>
                <a:xfrm>
                  <a:off x="342578" y="4600178"/>
                  <a:ext cx="137031" cy="200055"/>
                </a:xfrm>
                <a:prstGeom prst="rect">
                  <a:avLst/>
                </a:prstGeom>
                <a:noFill/>
              </p:spPr>
              <p:txBody>
                <a:bodyPr wrap="square" rtlCol="0">
                  <a:spAutoFit/>
                </a:bodyPr>
                <a:lstStyle/>
                <a:p>
                  <a:r>
                    <a:rPr lang="en-US" sz="700" dirty="0" smtClean="0"/>
                    <a:t>E</a:t>
                  </a:r>
                  <a:endParaRPr lang="es-ES" sz="700" dirty="0"/>
                </a:p>
              </p:txBody>
            </p:sp>
          </p:grpSp>
          <p:grpSp>
            <p:nvGrpSpPr>
              <p:cNvPr id="101" name="192 Grupo"/>
              <p:cNvGrpSpPr/>
              <p:nvPr/>
            </p:nvGrpSpPr>
            <p:grpSpPr>
              <a:xfrm>
                <a:off x="8082180" y="4034760"/>
                <a:ext cx="400527" cy="215444"/>
                <a:chOff x="8031275" y="1664868"/>
                <a:chExt cx="396262" cy="215444"/>
              </a:xfrm>
            </p:grpSpPr>
            <p:sp>
              <p:nvSpPr>
                <p:cNvPr id="103" name="193 Rectángulo"/>
                <p:cNvSpPr/>
                <p:nvPr/>
              </p:nvSpPr>
              <p:spPr>
                <a:xfrm>
                  <a:off x="8063311" y="1722362"/>
                  <a:ext cx="321753" cy="133442"/>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700" dirty="0">
                    <a:solidFill>
                      <a:srgbClr val="FF0000"/>
                    </a:solidFill>
                  </a:endParaRPr>
                </a:p>
              </p:txBody>
            </p:sp>
            <p:sp>
              <p:nvSpPr>
                <p:cNvPr id="104" name="194 CuadroTexto"/>
                <p:cNvSpPr txBox="1"/>
                <p:nvPr/>
              </p:nvSpPr>
              <p:spPr>
                <a:xfrm>
                  <a:off x="8031275" y="1664868"/>
                  <a:ext cx="396262" cy="215444"/>
                </a:xfrm>
                <a:prstGeom prst="rect">
                  <a:avLst/>
                </a:prstGeom>
                <a:noFill/>
              </p:spPr>
              <p:txBody>
                <a:bodyPr wrap="none" rtlCol="0">
                  <a:spAutoFit/>
                </a:bodyPr>
                <a:lstStyle/>
                <a:p>
                  <a:r>
                    <a:rPr lang="es-CR" sz="800" dirty="0" smtClean="0">
                      <a:solidFill>
                        <a:srgbClr val="FF0000"/>
                      </a:solidFill>
                    </a:rPr>
                    <a:t>Sello</a:t>
                  </a:r>
                  <a:endParaRPr lang="es-CR" sz="800" dirty="0">
                    <a:solidFill>
                      <a:srgbClr val="FF0000"/>
                    </a:solidFill>
                  </a:endParaRPr>
                </a:p>
              </p:txBody>
            </p:sp>
          </p:grpSp>
        </p:grpSp>
        <p:sp>
          <p:nvSpPr>
            <p:cNvPr id="139" name="404 Triángulo rectángulo"/>
            <p:cNvSpPr/>
            <p:nvPr/>
          </p:nvSpPr>
          <p:spPr>
            <a:xfrm flipV="1">
              <a:off x="645090" y="5327375"/>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7" name="Grupo 6"/>
          <p:cNvGrpSpPr/>
          <p:nvPr/>
        </p:nvGrpSpPr>
        <p:grpSpPr>
          <a:xfrm>
            <a:off x="3319376" y="5439660"/>
            <a:ext cx="1777721" cy="624587"/>
            <a:chOff x="3319376" y="5297272"/>
            <a:chExt cx="1777721" cy="624587"/>
          </a:xfrm>
        </p:grpSpPr>
        <p:grpSp>
          <p:nvGrpSpPr>
            <p:cNvPr id="126" name="Grupo 125"/>
            <p:cNvGrpSpPr/>
            <p:nvPr/>
          </p:nvGrpSpPr>
          <p:grpSpPr>
            <a:xfrm>
              <a:off x="3325601" y="5302790"/>
              <a:ext cx="1771496" cy="619069"/>
              <a:chOff x="6711219" y="3969718"/>
              <a:chExt cx="1771496" cy="619069"/>
            </a:xfrm>
          </p:grpSpPr>
          <p:grpSp>
            <p:nvGrpSpPr>
              <p:cNvPr id="127" name="Grupo 126"/>
              <p:cNvGrpSpPr/>
              <p:nvPr/>
            </p:nvGrpSpPr>
            <p:grpSpPr>
              <a:xfrm>
                <a:off x="6711219" y="3969718"/>
                <a:ext cx="1771496" cy="619069"/>
                <a:chOff x="6419817" y="4572447"/>
                <a:chExt cx="1285491" cy="522714"/>
              </a:xfrm>
            </p:grpSpPr>
            <p:sp>
              <p:nvSpPr>
                <p:cNvPr id="137" name="31 Rectángulo"/>
                <p:cNvSpPr/>
                <p:nvPr/>
              </p:nvSpPr>
              <p:spPr>
                <a:xfrm>
                  <a:off x="6419817" y="4572447"/>
                  <a:ext cx="1285491" cy="52271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defTabSz="914400"/>
                  <a:r>
                    <a:rPr lang="es-CR" sz="1000" b="1" dirty="0" smtClean="0">
                      <a:solidFill>
                        <a:srgbClr val="000000"/>
                      </a:solidFill>
                    </a:rPr>
                    <a:t>Cierre automático</a:t>
                  </a:r>
                </a:p>
                <a:p>
                  <a:pPr defTabSz="914400"/>
                  <a:r>
                    <a:rPr lang="es-CR" sz="1000" dirty="0" smtClean="0">
                      <a:solidFill>
                        <a:srgbClr val="000000"/>
                      </a:solidFill>
                    </a:rPr>
                    <a:t>(Sistema)</a:t>
                  </a:r>
                </a:p>
                <a:p>
                  <a:pPr defTabSz="914400"/>
                  <a:r>
                    <a:rPr lang="es-CR" sz="1000" dirty="0" smtClean="0">
                      <a:solidFill>
                        <a:srgbClr val="000000"/>
                      </a:solidFill>
                    </a:rPr>
                    <a:t>Cerrada</a:t>
                  </a:r>
                </a:p>
              </p:txBody>
            </p:sp>
            <p:sp>
              <p:nvSpPr>
                <p:cNvPr id="138" name="404 Triángulo rectángulo"/>
                <p:cNvSpPr/>
                <p:nvPr/>
              </p:nvSpPr>
              <p:spPr>
                <a:xfrm>
                  <a:off x="6427027" y="4963414"/>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128" name="164 Grupo"/>
              <p:cNvGrpSpPr/>
              <p:nvPr/>
            </p:nvGrpSpPr>
            <p:grpSpPr>
              <a:xfrm>
                <a:off x="8227157" y="4231673"/>
                <a:ext cx="209830" cy="220060"/>
                <a:chOff x="323388" y="4365104"/>
                <a:chExt cx="209830" cy="200055"/>
              </a:xfrm>
            </p:grpSpPr>
            <p:pic>
              <p:nvPicPr>
                <p:cNvPr id="1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88" y="4387170"/>
                  <a:ext cx="209830" cy="144016"/>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179 CuadroTexto"/>
                <p:cNvSpPr txBox="1"/>
                <p:nvPr/>
              </p:nvSpPr>
              <p:spPr>
                <a:xfrm>
                  <a:off x="333004" y="4365104"/>
                  <a:ext cx="127555" cy="200055"/>
                </a:xfrm>
                <a:prstGeom prst="rect">
                  <a:avLst/>
                </a:prstGeom>
                <a:noFill/>
              </p:spPr>
              <p:txBody>
                <a:bodyPr wrap="square" rtlCol="0">
                  <a:spAutoFit/>
                </a:bodyPr>
                <a:lstStyle/>
                <a:p>
                  <a:r>
                    <a:rPr lang="en-US" sz="700" dirty="0" smtClean="0"/>
                    <a:t>S</a:t>
                  </a:r>
                  <a:endParaRPr lang="es-ES" sz="700" dirty="0"/>
                </a:p>
              </p:txBody>
            </p:sp>
          </p:grpSp>
          <p:grpSp>
            <p:nvGrpSpPr>
              <p:cNvPr id="129" name="167 Grupo"/>
              <p:cNvGrpSpPr/>
              <p:nvPr/>
            </p:nvGrpSpPr>
            <p:grpSpPr>
              <a:xfrm>
                <a:off x="7992296" y="4232300"/>
                <a:ext cx="209830" cy="220060"/>
                <a:chOff x="332962" y="4600178"/>
                <a:chExt cx="209830" cy="200055"/>
              </a:xfrm>
            </p:grpSpPr>
            <p:pic>
              <p:nvPicPr>
                <p:cNvPr id="1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2" y="4619163"/>
                  <a:ext cx="209830"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 name="177 CuadroTexto"/>
                <p:cNvSpPr txBox="1"/>
                <p:nvPr/>
              </p:nvSpPr>
              <p:spPr>
                <a:xfrm>
                  <a:off x="342578" y="4600178"/>
                  <a:ext cx="137031" cy="200055"/>
                </a:xfrm>
                <a:prstGeom prst="rect">
                  <a:avLst/>
                </a:prstGeom>
                <a:noFill/>
              </p:spPr>
              <p:txBody>
                <a:bodyPr wrap="square" rtlCol="0">
                  <a:spAutoFit/>
                </a:bodyPr>
                <a:lstStyle/>
                <a:p>
                  <a:r>
                    <a:rPr lang="en-US" sz="700" dirty="0" smtClean="0"/>
                    <a:t>E</a:t>
                  </a:r>
                  <a:endParaRPr lang="es-ES" sz="700" dirty="0"/>
                </a:p>
              </p:txBody>
            </p:sp>
          </p:grpSp>
          <p:grpSp>
            <p:nvGrpSpPr>
              <p:cNvPr id="130" name="192 Grupo"/>
              <p:cNvGrpSpPr/>
              <p:nvPr/>
            </p:nvGrpSpPr>
            <p:grpSpPr>
              <a:xfrm>
                <a:off x="8082180" y="4034760"/>
                <a:ext cx="400527" cy="215444"/>
                <a:chOff x="8031275" y="1664868"/>
                <a:chExt cx="396262" cy="215444"/>
              </a:xfrm>
            </p:grpSpPr>
            <p:sp>
              <p:nvSpPr>
                <p:cNvPr id="131" name="193 Rectángulo"/>
                <p:cNvSpPr/>
                <p:nvPr/>
              </p:nvSpPr>
              <p:spPr>
                <a:xfrm>
                  <a:off x="8063311" y="1722362"/>
                  <a:ext cx="321753" cy="133442"/>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700" dirty="0">
                    <a:solidFill>
                      <a:srgbClr val="FF0000"/>
                    </a:solidFill>
                  </a:endParaRPr>
                </a:p>
              </p:txBody>
            </p:sp>
            <p:sp>
              <p:nvSpPr>
                <p:cNvPr id="132" name="194 CuadroTexto"/>
                <p:cNvSpPr txBox="1"/>
                <p:nvPr/>
              </p:nvSpPr>
              <p:spPr>
                <a:xfrm>
                  <a:off x="8031275" y="1664868"/>
                  <a:ext cx="396262" cy="215444"/>
                </a:xfrm>
                <a:prstGeom prst="rect">
                  <a:avLst/>
                </a:prstGeom>
                <a:noFill/>
              </p:spPr>
              <p:txBody>
                <a:bodyPr wrap="none" rtlCol="0">
                  <a:spAutoFit/>
                </a:bodyPr>
                <a:lstStyle/>
                <a:p>
                  <a:r>
                    <a:rPr lang="es-CR" sz="800" dirty="0" smtClean="0">
                      <a:solidFill>
                        <a:srgbClr val="FF0000"/>
                      </a:solidFill>
                    </a:rPr>
                    <a:t>Sello</a:t>
                  </a:r>
                  <a:endParaRPr lang="es-CR" sz="800" dirty="0">
                    <a:solidFill>
                      <a:srgbClr val="FF0000"/>
                    </a:solidFill>
                  </a:endParaRPr>
                </a:p>
              </p:txBody>
            </p:sp>
          </p:grpSp>
        </p:grpSp>
        <p:sp>
          <p:nvSpPr>
            <p:cNvPr id="140" name="404 Triángulo rectángulo"/>
            <p:cNvSpPr/>
            <p:nvPr/>
          </p:nvSpPr>
          <p:spPr>
            <a:xfrm flipV="1">
              <a:off x="3319376" y="5297272"/>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8" name="Grupo 7"/>
          <p:cNvGrpSpPr/>
          <p:nvPr/>
        </p:nvGrpSpPr>
        <p:grpSpPr>
          <a:xfrm>
            <a:off x="6040657" y="5427512"/>
            <a:ext cx="1771504" cy="636724"/>
            <a:chOff x="6013225" y="5285124"/>
            <a:chExt cx="1771504" cy="636724"/>
          </a:xfrm>
        </p:grpSpPr>
        <p:grpSp>
          <p:nvGrpSpPr>
            <p:cNvPr id="112" name="Grupo 111"/>
            <p:cNvGrpSpPr/>
            <p:nvPr/>
          </p:nvGrpSpPr>
          <p:grpSpPr>
            <a:xfrm>
              <a:off x="6013233" y="5285124"/>
              <a:ext cx="1771496" cy="636724"/>
              <a:chOff x="6711219" y="3969718"/>
              <a:chExt cx="1771496" cy="636724"/>
            </a:xfrm>
          </p:grpSpPr>
          <p:grpSp>
            <p:nvGrpSpPr>
              <p:cNvPr id="113" name="Grupo 112"/>
              <p:cNvGrpSpPr/>
              <p:nvPr/>
            </p:nvGrpSpPr>
            <p:grpSpPr>
              <a:xfrm>
                <a:off x="6711219" y="3969718"/>
                <a:ext cx="1771496" cy="619069"/>
                <a:chOff x="6419817" y="4572447"/>
                <a:chExt cx="1285491" cy="522714"/>
              </a:xfrm>
            </p:grpSpPr>
            <p:sp>
              <p:nvSpPr>
                <p:cNvPr id="124" name="31 Rectángulo"/>
                <p:cNvSpPr/>
                <p:nvPr/>
              </p:nvSpPr>
              <p:spPr>
                <a:xfrm>
                  <a:off x="6419817" y="4572447"/>
                  <a:ext cx="1285491" cy="52271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defTabSz="914400"/>
                  <a:r>
                    <a:rPr lang="es-CR" sz="1000" b="1" dirty="0" smtClean="0">
                      <a:solidFill>
                        <a:srgbClr val="000000"/>
                      </a:solidFill>
                    </a:rPr>
                    <a:t>Notificación automática</a:t>
                  </a:r>
                </a:p>
                <a:p>
                  <a:pPr defTabSz="914400"/>
                  <a:r>
                    <a:rPr lang="es-CR" sz="1000" dirty="0" smtClean="0">
                      <a:solidFill>
                        <a:srgbClr val="000000"/>
                      </a:solidFill>
                    </a:rPr>
                    <a:t>(Sistema)</a:t>
                  </a:r>
                </a:p>
                <a:p>
                  <a:pPr defTabSz="914400"/>
                  <a:r>
                    <a:rPr lang="es-CR" sz="1000" dirty="0" smtClean="0">
                      <a:solidFill>
                        <a:srgbClr val="000000"/>
                      </a:solidFill>
                    </a:rPr>
                    <a:t>Cerrada</a:t>
                  </a:r>
                </a:p>
              </p:txBody>
            </p:sp>
            <p:sp>
              <p:nvSpPr>
                <p:cNvPr id="125" name="404 Triángulo rectángulo"/>
                <p:cNvSpPr/>
                <p:nvPr/>
              </p:nvSpPr>
              <p:spPr>
                <a:xfrm>
                  <a:off x="6427027" y="4963414"/>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115" name="164 Grupo"/>
              <p:cNvGrpSpPr/>
              <p:nvPr/>
            </p:nvGrpSpPr>
            <p:grpSpPr>
              <a:xfrm>
                <a:off x="8227157" y="4231673"/>
                <a:ext cx="209830" cy="220060"/>
                <a:chOff x="323388" y="4365104"/>
                <a:chExt cx="209830" cy="200055"/>
              </a:xfrm>
            </p:grpSpPr>
            <p:pic>
              <p:nvPicPr>
                <p:cNvPr id="1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88" y="4387170"/>
                  <a:ext cx="209830" cy="144016"/>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179 CuadroTexto"/>
                <p:cNvSpPr txBox="1"/>
                <p:nvPr/>
              </p:nvSpPr>
              <p:spPr>
                <a:xfrm>
                  <a:off x="333004" y="4365104"/>
                  <a:ext cx="127555" cy="200055"/>
                </a:xfrm>
                <a:prstGeom prst="rect">
                  <a:avLst/>
                </a:prstGeom>
                <a:noFill/>
              </p:spPr>
              <p:txBody>
                <a:bodyPr wrap="square" rtlCol="0">
                  <a:spAutoFit/>
                </a:bodyPr>
                <a:lstStyle/>
                <a:p>
                  <a:r>
                    <a:rPr lang="en-US" sz="700" dirty="0" smtClean="0"/>
                    <a:t>S</a:t>
                  </a:r>
                  <a:endParaRPr lang="es-ES" sz="700" dirty="0"/>
                </a:p>
              </p:txBody>
            </p:sp>
          </p:grpSp>
          <p:grpSp>
            <p:nvGrpSpPr>
              <p:cNvPr id="116" name="167 Grupo"/>
              <p:cNvGrpSpPr/>
              <p:nvPr/>
            </p:nvGrpSpPr>
            <p:grpSpPr>
              <a:xfrm>
                <a:off x="7992296" y="4232300"/>
                <a:ext cx="209830" cy="220060"/>
                <a:chOff x="332962" y="4600178"/>
                <a:chExt cx="209830" cy="200055"/>
              </a:xfrm>
            </p:grpSpPr>
            <p:pic>
              <p:nvPicPr>
                <p:cNvPr id="1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2" y="4619163"/>
                  <a:ext cx="209830"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177 CuadroTexto"/>
                <p:cNvSpPr txBox="1"/>
                <p:nvPr/>
              </p:nvSpPr>
              <p:spPr>
                <a:xfrm>
                  <a:off x="342578" y="4600178"/>
                  <a:ext cx="137031" cy="200055"/>
                </a:xfrm>
                <a:prstGeom prst="rect">
                  <a:avLst/>
                </a:prstGeom>
                <a:noFill/>
              </p:spPr>
              <p:txBody>
                <a:bodyPr wrap="square" rtlCol="0">
                  <a:spAutoFit/>
                </a:bodyPr>
                <a:lstStyle/>
                <a:p>
                  <a:r>
                    <a:rPr lang="en-US" sz="700" dirty="0" smtClean="0"/>
                    <a:t>E</a:t>
                  </a:r>
                  <a:endParaRPr lang="es-ES" sz="700" dirty="0"/>
                </a:p>
              </p:txBody>
            </p:sp>
          </p:grpSp>
          <p:grpSp>
            <p:nvGrpSpPr>
              <p:cNvPr id="117" name="192 Grupo"/>
              <p:cNvGrpSpPr/>
              <p:nvPr/>
            </p:nvGrpSpPr>
            <p:grpSpPr>
              <a:xfrm>
                <a:off x="8052650" y="4390998"/>
                <a:ext cx="400529" cy="215444"/>
                <a:chOff x="8002020" y="2021106"/>
                <a:chExt cx="396262" cy="215444"/>
              </a:xfrm>
            </p:grpSpPr>
            <p:sp>
              <p:nvSpPr>
                <p:cNvPr id="118" name="193 Rectángulo"/>
                <p:cNvSpPr/>
                <p:nvPr/>
              </p:nvSpPr>
              <p:spPr>
                <a:xfrm>
                  <a:off x="8063311" y="2058532"/>
                  <a:ext cx="321753" cy="133442"/>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700" dirty="0">
                    <a:solidFill>
                      <a:srgbClr val="FF0000"/>
                    </a:solidFill>
                  </a:endParaRPr>
                </a:p>
              </p:txBody>
            </p:sp>
            <p:sp>
              <p:nvSpPr>
                <p:cNvPr id="119" name="194 CuadroTexto"/>
                <p:cNvSpPr txBox="1"/>
                <p:nvPr/>
              </p:nvSpPr>
              <p:spPr>
                <a:xfrm>
                  <a:off x="8002020" y="2021106"/>
                  <a:ext cx="396262" cy="215444"/>
                </a:xfrm>
                <a:prstGeom prst="rect">
                  <a:avLst/>
                </a:prstGeom>
                <a:noFill/>
              </p:spPr>
              <p:txBody>
                <a:bodyPr wrap="none" rtlCol="0">
                  <a:spAutoFit/>
                </a:bodyPr>
                <a:lstStyle/>
                <a:p>
                  <a:r>
                    <a:rPr lang="es-CR" sz="800" dirty="0" smtClean="0">
                      <a:solidFill>
                        <a:srgbClr val="FF0000"/>
                      </a:solidFill>
                    </a:rPr>
                    <a:t>Sello</a:t>
                  </a:r>
                  <a:endParaRPr lang="es-CR" sz="800" dirty="0">
                    <a:solidFill>
                      <a:srgbClr val="FF0000"/>
                    </a:solidFill>
                  </a:endParaRPr>
                </a:p>
              </p:txBody>
            </p:sp>
          </p:grpSp>
        </p:grpSp>
        <p:sp>
          <p:nvSpPr>
            <p:cNvPr id="141" name="404 Triángulo rectángulo"/>
            <p:cNvSpPr/>
            <p:nvPr/>
          </p:nvSpPr>
          <p:spPr>
            <a:xfrm flipV="1">
              <a:off x="6013225" y="5295461"/>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cxnSp>
        <p:nvCxnSpPr>
          <p:cNvPr id="20" name="Conector angular 19"/>
          <p:cNvCxnSpPr>
            <a:endCxn id="124" idx="0"/>
          </p:cNvCxnSpPr>
          <p:nvPr/>
        </p:nvCxnSpPr>
        <p:spPr>
          <a:xfrm rot="5400000">
            <a:off x="6612718" y="5100462"/>
            <a:ext cx="640746" cy="13355"/>
          </a:xfrm>
          <a:prstGeom prst="bentConnector3">
            <a:avLst/>
          </a:prstGeom>
          <a:ln>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4" name="Conector angular 23"/>
          <p:cNvCxnSpPr>
            <a:stCxn id="227" idx="2"/>
            <a:endCxn id="137" idx="0"/>
          </p:cNvCxnSpPr>
          <p:nvPr/>
        </p:nvCxnSpPr>
        <p:spPr>
          <a:xfrm rot="5400000">
            <a:off x="5232637" y="3765479"/>
            <a:ext cx="658412" cy="2700987"/>
          </a:xfrm>
          <a:prstGeom prst="bentConnector3">
            <a:avLst/>
          </a:prstGeom>
          <a:ln>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6" name="Conector angular 25"/>
          <p:cNvCxnSpPr>
            <a:stCxn id="227" idx="2"/>
            <a:endCxn id="109" idx="0"/>
          </p:cNvCxnSpPr>
          <p:nvPr/>
        </p:nvCxnSpPr>
        <p:spPr>
          <a:xfrm rot="5400000">
            <a:off x="3880859" y="2442749"/>
            <a:ext cx="687461" cy="5375495"/>
          </a:xfrm>
          <a:prstGeom prst="bentConnector3">
            <a:avLst/>
          </a:prstGeom>
          <a:ln>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pic>
        <p:nvPicPr>
          <p:cNvPr id="31" name="Imagen 30"/>
          <p:cNvPicPr>
            <a:picLocks noChangeAspect="1"/>
          </p:cNvPicPr>
          <p:nvPr/>
        </p:nvPicPr>
        <p:blipFill>
          <a:blip r:embed="rId6"/>
          <a:stretch>
            <a:fillRect/>
          </a:stretch>
        </p:blipFill>
        <p:spPr>
          <a:xfrm>
            <a:off x="304141" y="4423675"/>
            <a:ext cx="856659" cy="739842"/>
          </a:xfrm>
          <a:prstGeom prst="rect">
            <a:avLst/>
          </a:prstGeom>
        </p:spPr>
      </p:pic>
      <p:sp>
        <p:nvSpPr>
          <p:cNvPr id="64" name="CuadroTexto 63"/>
          <p:cNvSpPr txBox="1"/>
          <p:nvPr/>
        </p:nvSpPr>
        <p:spPr>
          <a:xfrm>
            <a:off x="1111992" y="4670485"/>
            <a:ext cx="1850186" cy="246221"/>
          </a:xfrm>
          <a:prstGeom prst="rect">
            <a:avLst/>
          </a:prstGeom>
          <a:noFill/>
        </p:spPr>
        <p:txBody>
          <a:bodyPr wrap="none" rtlCol="0">
            <a:spAutoFit/>
          </a:bodyPr>
          <a:lstStyle/>
          <a:p>
            <a:r>
              <a:rPr lang="es-CR" sz="1000" dirty="0" smtClean="0"/>
              <a:t>Ajustes plataforma de trámites</a:t>
            </a:r>
            <a:endParaRPr lang="es-CR" sz="1000" dirty="0"/>
          </a:p>
        </p:txBody>
      </p:sp>
      <p:sp>
        <p:nvSpPr>
          <p:cNvPr id="160" name="20 CuadroTexto"/>
          <p:cNvSpPr txBox="1"/>
          <p:nvPr/>
        </p:nvSpPr>
        <p:spPr>
          <a:xfrm>
            <a:off x="5220072" y="-27384"/>
            <a:ext cx="3370312" cy="369332"/>
          </a:xfrm>
          <a:prstGeom prst="rect">
            <a:avLst/>
          </a:prstGeom>
          <a:noFill/>
        </p:spPr>
        <p:txBody>
          <a:bodyPr wrap="square" rtlCol="0">
            <a:spAutoFit/>
          </a:bodyPr>
          <a:lstStyle>
            <a:defPPr>
              <a:defRPr lang="es-CR"/>
            </a:defPPr>
            <a:lvl1pPr marR="0" lvl="0" indent="0" algn="r" fontAlgn="auto">
              <a:lnSpc>
                <a:spcPct val="100000"/>
              </a:lnSpc>
              <a:spcBef>
                <a:spcPts val="0"/>
              </a:spcBef>
              <a:spcAft>
                <a:spcPts val="0"/>
              </a:spcAft>
              <a:buClrTx/>
              <a:buSzTx/>
              <a:buFontTx/>
              <a:buNone/>
              <a:tabLst/>
              <a:defRPr sz="2000" b="1" kern="0">
                <a:solidFill>
                  <a:schemeClr val="bg1"/>
                </a:solidFill>
                <a:latin typeface="Tw Cen MT" panose="020B0602020104020603" pitchFamily="34" charset="0"/>
              </a:defRPr>
            </a:lvl1pPr>
          </a:lstStyle>
          <a:p>
            <a:r>
              <a:rPr lang="es-CR" sz="1800" dirty="0" smtClean="0">
                <a:latin typeface="Tw Cen MT Condensed" panose="020B0606020104020203" pitchFamily="34" charset="0"/>
              </a:rPr>
              <a:t>Prórroga de venta de bienes</a:t>
            </a:r>
            <a:endParaRPr lang="es-CR" sz="1800" dirty="0"/>
          </a:p>
        </p:txBody>
      </p:sp>
      <p:grpSp>
        <p:nvGrpSpPr>
          <p:cNvPr id="11" name="Grupo 10"/>
          <p:cNvGrpSpPr/>
          <p:nvPr/>
        </p:nvGrpSpPr>
        <p:grpSpPr>
          <a:xfrm>
            <a:off x="539552" y="1615537"/>
            <a:ext cx="8541282" cy="3171229"/>
            <a:chOff x="539552" y="1615537"/>
            <a:chExt cx="8541282" cy="3171229"/>
          </a:xfrm>
        </p:grpSpPr>
        <p:grpSp>
          <p:nvGrpSpPr>
            <p:cNvPr id="2" name="Grupo 1"/>
            <p:cNvGrpSpPr/>
            <p:nvPr/>
          </p:nvGrpSpPr>
          <p:grpSpPr>
            <a:xfrm>
              <a:off x="539552" y="1615537"/>
              <a:ext cx="7321103" cy="3171229"/>
              <a:chOff x="539552" y="2119593"/>
              <a:chExt cx="7321103" cy="3171229"/>
            </a:xfrm>
          </p:grpSpPr>
          <p:cxnSp>
            <p:nvCxnSpPr>
              <p:cNvPr id="13" name="Conector angular 12"/>
              <p:cNvCxnSpPr>
                <a:stCxn id="3" idx="0"/>
                <a:endCxn id="497" idx="0"/>
              </p:cNvCxnSpPr>
              <p:nvPr/>
            </p:nvCxnSpPr>
            <p:spPr>
              <a:xfrm rot="5400000" flipH="1" flipV="1">
                <a:off x="4674572" y="861225"/>
                <a:ext cx="40720" cy="4435418"/>
              </a:xfrm>
              <a:prstGeom prst="bentConnector3">
                <a:avLst>
                  <a:gd name="adj1" fmla="val 3266267"/>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Conector recto de flecha 4"/>
              <p:cNvCxnSpPr>
                <a:stCxn id="412" idx="3"/>
                <a:endCxn id="497" idx="1"/>
              </p:cNvCxnSpPr>
              <p:nvPr/>
            </p:nvCxnSpPr>
            <p:spPr>
              <a:xfrm>
                <a:off x="5124351" y="3426037"/>
                <a:ext cx="840275" cy="5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onector recto de flecha 27"/>
              <p:cNvCxnSpPr>
                <a:stCxn id="3" idx="3"/>
                <a:endCxn id="412" idx="1"/>
              </p:cNvCxnSpPr>
              <p:nvPr/>
            </p:nvCxnSpPr>
            <p:spPr>
              <a:xfrm flipV="1">
                <a:off x="2988299" y="3426037"/>
                <a:ext cx="1080928" cy="9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0" name="Conector angular 449"/>
              <p:cNvCxnSpPr>
                <a:stCxn id="3" idx="2"/>
                <a:endCxn id="456" idx="1"/>
              </p:cNvCxnSpPr>
              <p:nvPr/>
            </p:nvCxnSpPr>
            <p:spPr>
              <a:xfrm rot="16200000" flipH="1">
                <a:off x="2258597" y="3973216"/>
                <a:ext cx="1140164" cy="70291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534" name="Grupo 533"/>
              <p:cNvGrpSpPr/>
              <p:nvPr/>
            </p:nvGrpSpPr>
            <p:grpSpPr>
              <a:xfrm>
                <a:off x="1955999" y="3078103"/>
                <a:ext cx="1032300" cy="676487"/>
                <a:chOff x="791275" y="1164839"/>
                <a:chExt cx="1032300" cy="676487"/>
              </a:xfrm>
            </p:grpSpPr>
            <p:sp>
              <p:nvSpPr>
                <p:cNvPr id="3" name="2 Rectángulo">
                  <a:hlinkClick r:id="rId7" action="ppaction://hlinksldjump"/>
                </p:cNvPr>
                <p:cNvSpPr/>
                <p:nvPr/>
              </p:nvSpPr>
              <p:spPr>
                <a:xfrm>
                  <a:off x="801423" y="1186030"/>
                  <a:ext cx="1022152" cy="6552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Agregar</a:t>
                  </a:r>
                </a:p>
                <a:p>
                  <a:pPr defTabSz="914400"/>
                  <a:r>
                    <a:rPr lang="es-CR" sz="1000" dirty="0" smtClean="0">
                      <a:solidFill>
                        <a:srgbClr val="000000"/>
                      </a:solidFill>
                    </a:rPr>
                    <a:t>(Digitador)</a:t>
                  </a:r>
                </a:p>
                <a:p>
                  <a:pPr defTabSz="914400"/>
                  <a:r>
                    <a:rPr lang="es-CR" sz="1000" dirty="0" smtClean="0">
                      <a:solidFill>
                        <a:srgbClr val="000000"/>
                      </a:solidFill>
                    </a:rPr>
                    <a:t>Creado</a:t>
                  </a:r>
                  <a:endParaRPr lang="es-CR" sz="1000" dirty="0">
                    <a:solidFill>
                      <a:srgbClr val="000000"/>
                    </a:solidFill>
                  </a:endParaRPr>
                </a:p>
              </p:txBody>
            </p:sp>
            <p:sp>
              <p:nvSpPr>
                <p:cNvPr id="163" name="404 Triángulo rectángulo"/>
                <p:cNvSpPr/>
                <p:nvPr/>
              </p:nvSpPr>
              <p:spPr>
                <a:xfrm flipV="1">
                  <a:off x="791275" y="1164839"/>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cxnSp>
            <p:nvCxnSpPr>
              <p:cNvPr id="432" name="Conector angular 431"/>
              <p:cNvCxnSpPr>
                <a:stCxn id="412" idx="2"/>
                <a:endCxn id="456" idx="3"/>
              </p:cNvCxnSpPr>
              <p:nvPr/>
            </p:nvCxnSpPr>
            <p:spPr>
              <a:xfrm rot="5400000">
                <a:off x="3785396" y="4083361"/>
                <a:ext cx="1140164" cy="48262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82" name="Grupo 81"/>
              <p:cNvGrpSpPr/>
              <p:nvPr/>
            </p:nvGrpSpPr>
            <p:grpSpPr>
              <a:xfrm>
                <a:off x="3168103" y="4590979"/>
                <a:ext cx="946064" cy="627835"/>
                <a:chOff x="1463624" y="2717125"/>
                <a:chExt cx="946064" cy="627835"/>
              </a:xfrm>
            </p:grpSpPr>
            <p:grpSp>
              <p:nvGrpSpPr>
                <p:cNvPr id="439" name="439 Grupo"/>
                <p:cNvGrpSpPr/>
                <p:nvPr/>
              </p:nvGrpSpPr>
              <p:grpSpPr>
                <a:xfrm>
                  <a:off x="1463624" y="2717125"/>
                  <a:ext cx="946064" cy="627835"/>
                  <a:chOff x="318586" y="2309104"/>
                  <a:chExt cx="946064" cy="627835"/>
                </a:xfrm>
              </p:grpSpPr>
              <p:sp>
                <p:nvSpPr>
                  <p:cNvPr id="456" name="54 Rectángulo">
                    <a:hlinkClick r:id="rId8" action="ppaction://hlinksldjump"/>
                  </p:cNvPr>
                  <p:cNvSpPr/>
                  <p:nvPr/>
                </p:nvSpPr>
                <p:spPr>
                  <a:xfrm>
                    <a:off x="330618" y="2309104"/>
                    <a:ext cx="934032" cy="607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Cancelar</a:t>
                    </a:r>
                  </a:p>
                  <a:p>
                    <a:pPr defTabSz="914400"/>
                    <a:r>
                      <a:rPr lang="es-CR" sz="1000" dirty="0" smtClean="0">
                        <a:solidFill>
                          <a:srgbClr val="000000"/>
                        </a:solidFill>
                      </a:rPr>
                      <a:t>(Aprobador)</a:t>
                    </a:r>
                  </a:p>
                  <a:p>
                    <a:pPr defTabSz="914400"/>
                    <a:r>
                      <a:rPr lang="es-CR" sz="1000" dirty="0" smtClean="0">
                        <a:solidFill>
                          <a:srgbClr val="000000"/>
                        </a:solidFill>
                      </a:rPr>
                      <a:t>Cancelado</a:t>
                    </a:r>
                    <a:endParaRPr lang="es-CR" sz="800" dirty="0">
                      <a:solidFill>
                        <a:srgbClr val="000000"/>
                      </a:solidFill>
                    </a:endParaRPr>
                  </a:p>
                </p:txBody>
              </p:sp>
              <p:sp>
                <p:nvSpPr>
                  <p:cNvPr id="455" name="404 Triángulo rectángulo"/>
                  <p:cNvSpPr/>
                  <p:nvPr/>
                </p:nvSpPr>
                <p:spPr>
                  <a:xfrm>
                    <a:off x="318586" y="2805192"/>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287" name="167 Grupo"/>
                <p:cNvGrpSpPr/>
                <p:nvPr/>
              </p:nvGrpSpPr>
              <p:grpSpPr>
                <a:xfrm>
                  <a:off x="2177891" y="3110903"/>
                  <a:ext cx="209830" cy="220060"/>
                  <a:chOff x="332962" y="4600178"/>
                  <a:chExt cx="209830" cy="200055"/>
                </a:xfrm>
              </p:grpSpPr>
              <p:pic>
                <p:nvPicPr>
                  <p:cNvPr id="2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2" y="4619163"/>
                    <a:ext cx="209830"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 name="177 CuadroTexto"/>
                  <p:cNvSpPr txBox="1"/>
                  <p:nvPr/>
                </p:nvSpPr>
                <p:spPr>
                  <a:xfrm>
                    <a:off x="342578" y="4600178"/>
                    <a:ext cx="137031" cy="200055"/>
                  </a:xfrm>
                  <a:prstGeom prst="rect">
                    <a:avLst/>
                  </a:prstGeom>
                  <a:noFill/>
                </p:spPr>
                <p:txBody>
                  <a:bodyPr wrap="square" rtlCol="0">
                    <a:spAutoFit/>
                  </a:bodyPr>
                  <a:lstStyle/>
                  <a:p>
                    <a:r>
                      <a:rPr lang="en-US" sz="700" dirty="0" smtClean="0"/>
                      <a:t>E</a:t>
                    </a:r>
                    <a:endParaRPr lang="es-ES" sz="700" dirty="0"/>
                  </a:p>
                </p:txBody>
              </p:sp>
            </p:grpSp>
          </p:grpSp>
          <p:grpSp>
            <p:nvGrpSpPr>
              <p:cNvPr id="81" name="Grupo 80"/>
              <p:cNvGrpSpPr/>
              <p:nvPr/>
            </p:nvGrpSpPr>
            <p:grpSpPr>
              <a:xfrm>
                <a:off x="5964626" y="3058574"/>
                <a:ext cx="1896029" cy="736049"/>
                <a:chOff x="4260147" y="1484784"/>
                <a:chExt cx="1896029" cy="736049"/>
              </a:xfrm>
            </p:grpSpPr>
            <p:grpSp>
              <p:nvGrpSpPr>
                <p:cNvPr id="473" name="Grupo 472"/>
                <p:cNvGrpSpPr/>
                <p:nvPr/>
              </p:nvGrpSpPr>
              <p:grpSpPr>
                <a:xfrm>
                  <a:off x="4260147" y="1484784"/>
                  <a:ext cx="1896029" cy="736049"/>
                  <a:chOff x="4260147" y="1484784"/>
                  <a:chExt cx="1896029" cy="736049"/>
                </a:xfrm>
              </p:grpSpPr>
              <p:sp>
                <p:nvSpPr>
                  <p:cNvPr id="497" name="31 Rectángulo">
                    <a:hlinkClick r:id="rId9" action="ppaction://hlinksldjump"/>
                  </p:cNvPr>
                  <p:cNvSpPr/>
                  <p:nvPr/>
                </p:nvSpPr>
                <p:spPr>
                  <a:xfrm>
                    <a:off x="4260147" y="1484784"/>
                    <a:ext cx="1896029" cy="73604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Enviar (solicitud de prórroga)</a:t>
                    </a:r>
                  </a:p>
                  <a:p>
                    <a:pPr defTabSz="914400"/>
                    <a:r>
                      <a:rPr lang="es-CR" sz="1000" dirty="0" smtClean="0">
                        <a:solidFill>
                          <a:srgbClr val="000000"/>
                        </a:solidFill>
                      </a:rPr>
                      <a:t>(Aprobador RL)</a:t>
                    </a:r>
                  </a:p>
                  <a:p>
                    <a:pPr defTabSz="914400"/>
                    <a:r>
                      <a:rPr lang="es-CR" sz="1000" dirty="0" smtClean="0">
                        <a:solidFill>
                          <a:srgbClr val="000000"/>
                        </a:solidFill>
                      </a:rPr>
                      <a:t>Enviado</a:t>
                    </a:r>
                    <a:endParaRPr lang="es-CR" sz="1000" dirty="0">
                      <a:solidFill>
                        <a:srgbClr val="000000"/>
                      </a:solidFill>
                    </a:endParaRPr>
                  </a:p>
                </p:txBody>
              </p:sp>
              <p:pic>
                <p:nvPicPr>
                  <p:cNvPr id="114" name="Picture 4" descr="http://servicios.cfia.or.cr/digitalhelp/uploads/5/5/9/1/5591858/41608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1041" y="2039639"/>
                    <a:ext cx="359039" cy="152271"/>
                  </a:xfrm>
                  <a:prstGeom prst="rect">
                    <a:avLst/>
                  </a:prstGeom>
                  <a:ln w="3175">
                    <a:solidFill>
                      <a:schemeClr val="accent1"/>
                    </a:solidFill>
                  </a:ln>
                  <a:extLst>
                    <a:ext uri="{909E8E84-426E-40DD-AFC4-6F175D3DCCD1}">
                      <a14:hiddenFill xmlns:a14="http://schemas.microsoft.com/office/drawing/2010/main">
                        <a:solidFill>
                          <a:srgbClr val="FFFFFF"/>
                        </a:solidFill>
                      </a14:hiddenFill>
                    </a:ext>
                  </a:extLst>
                </p:spPr>
              </p:pic>
            </p:grpSp>
            <p:grpSp>
              <p:nvGrpSpPr>
                <p:cNvPr id="298" name="164 Grupo"/>
                <p:cNvGrpSpPr/>
                <p:nvPr/>
              </p:nvGrpSpPr>
              <p:grpSpPr>
                <a:xfrm>
                  <a:off x="5895515" y="1816269"/>
                  <a:ext cx="209830" cy="220060"/>
                  <a:chOff x="323388" y="4365104"/>
                  <a:chExt cx="209830" cy="200055"/>
                </a:xfrm>
              </p:grpSpPr>
              <p:pic>
                <p:nvPicPr>
                  <p:cNvPr id="2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88" y="4387170"/>
                    <a:ext cx="209830" cy="144016"/>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0" name="179 CuadroTexto"/>
                  <p:cNvSpPr txBox="1"/>
                  <p:nvPr/>
                </p:nvSpPr>
                <p:spPr>
                  <a:xfrm>
                    <a:off x="333004" y="4365104"/>
                    <a:ext cx="127555" cy="200055"/>
                  </a:xfrm>
                  <a:prstGeom prst="rect">
                    <a:avLst/>
                  </a:prstGeom>
                  <a:noFill/>
                </p:spPr>
                <p:txBody>
                  <a:bodyPr wrap="square" rtlCol="0">
                    <a:spAutoFit/>
                  </a:bodyPr>
                  <a:lstStyle/>
                  <a:p>
                    <a:r>
                      <a:rPr lang="en-US" sz="700" dirty="0" smtClean="0"/>
                      <a:t>S</a:t>
                    </a:r>
                    <a:endParaRPr lang="es-ES" sz="700" dirty="0"/>
                  </a:p>
                </p:txBody>
              </p:sp>
            </p:grpSp>
            <p:grpSp>
              <p:nvGrpSpPr>
                <p:cNvPr id="301" name="167 Grupo"/>
                <p:cNvGrpSpPr/>
                <p:nvPr/>
              </p:nvGrpSpPr>
              <p:grpSpPr>
                <a:xfrm>
                  <a:off x="5658479" y="1818855"/>
                  <a:ext cx="209830" cy="220060"/>
                  <a:chOff x="332962" y="4600178"/>
                  <a:chExt cx="209830" cy="200055"/>
                </a:xfrm>
              </p:grpSpPr>
              <p:pic>
                <p:nvPicPr>
                  <p:cNvPr id="30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2" y="4619163"/>
                    <a:ext cx="209830"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 name="177 CuadroTexto"/>
                  <p:cNvSpPr txBox="1"/>
                  <p:nvPr/>
                </p:nvSpPr>
                <p:spPr>
                  <a:xfrm>
                    <a:off x="342578" y="4600178"/>
                    <a:ext cx="137031" cy="200055"/>
                  </a:xfrm>
                  <a:prstGeom prst="rect">
                    <a:avLst/>
                  </a:prstGeom>
                  <a:noFill/>
                </p:spPr>
                <p:txBody>
                  <a:bodyPr wrap="square" rtlCol="0">
                    <a:spAutoFit/>
                  </a:bodyPr>
                  <a:lstStyle/>
                  <a:p>
                    <a:r>
                      <a:rPr lang="en-US" sz="700" dirty="0" smtClean="0"/>
                      <a:t>E</a:t>
                    </a:r>
                    <a:endParaRPr lang="es-ES" sz="700" dirty="0"/>
                  </a:p>
                </p:txBody>
              </p:sp>
            </p:grpSp>
          </p:grpSp>
          <p:sp>
            <p:nvSpPr>
              <p:cNvPr id="371" name="CuadroTexto 370">
                <a:hlinkClick r:id="rId10" action="ppaction://hlinksldjump"/>
              </p:cNvPr>
              <p:cNvSpPr txBox="1"/>
              <p:nvPr/>
            </p:nvSpPr>
            <p:spPr>
              <a:xfrm>
                <a:off x="539552" y="3317096"/>
                <a:ext cx="947695" cy="215444"/>
              </a:xfrm>
              <a:prstGeom prst="rect">
                <a:avLst/>
              </a:prstGeom>
              <a:noFill/>
            </p:spPr>
            <p:txBody>
              <a:bodyPr wrap="none" rtlCol="0">
                <a:spAutoFit/>
              </a:bodyPr>
              <a:lstStyle/>
              <a:p>
                <a:r>
                  <a:rPr lang="es-CR" sz="800" dirty="0" smtClean="0"/>
                  <a:t>Listado de bienes</a:t>
                </a:r>
                <a:endParaRPr lang="es-CR" sz="800" dirty="0"/>
              </a:p>
            </p:txBody>
          </p:sp>
          <p:cxnSp>
            <p:nvCxnSpPr>
              <p:cNvPr id="102" name="Conector recto de flecha 101"/>
              <p:cNvCxnSpPr>
                <a:stCxn id="371" idx="3"/>
                <a:endCxn id="3" idx="1"/>
              </p:cNvCxnSpPr>
              <p:nvPr/>
            </p:nvCxnSpPr>
            <p:spPr>
              <a:xfrm>
                <a:off x="1487247" y="3424818"/>
                <a:ext cx="478900" cy="21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87" name="167 Grupo"/>
              <p:cNvGrpSpPr/>
              <p:nvPr/>
            </p:nvGrpSpPr>
            <p:grpSpPr>
              <a:xfrm>
                <a:off x="2752851" y="3550828"/>
                <a:ext cx="209830" cy="220060"/>
                <a:chOff x="332962" y="4600178"/>
                <a:chExt cx="209830" cy="200055"/>
              </a:xfrm>
            </p:grpSpPr>
            <p:pic>
              <p:nvPicPr>
                <p:cNvPr id="1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2" y="4619163"/>
                  <a:ext cx="209830"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177 CuadroTexto"/>
                <p:cNvSpPr txBox="1"/>
                <p:nvPr/>
              </p:nvSpPr>
              <p:spPr>
                <a:xfrm>
                  <a:off x="342578" y="4600178"/>
                  <a:ext cx="137031" cy="200055"/>
                </a:xfrm>
                <a:prstGeom prst="rect">
                  <a:avLst/>
                </a:prstGeom>
                <a:noFill/>
              </p:spPr>
              <p:txBody>
                <a:bodyPr wrap="square" rtlCol="0">
                  <a:spAutoFit/>
                </a:bodyPr>
                <a:lstStyle/>
                <a:p>
                  <a:r>
                    <a:rPr lang="en-US" sz="700" dirty="0" smtClean="0"/>
                    <a:t>E</a:t>
                  </a:r>
                  <a:endParaRPr lang="es-ES" sz="700" dirty="0"/>
                </a:p>
              </p:txBody>
            </p:sp>
          </p:grpSp>
          <p:grpSp>
            <p:nvGrpSpPr>
              <p:cNvPr id="4" name="Grupo 3"/>
              <p:cNvGrpSpPr/>
              <p:nvPr/>
            </p:nvGrpSpPr>
            <p:grpSpPr>
              <a:xfrm>
                <a:off x="4069227" y="3077921"/>
                <a:ext cx="1055124" cy="692967"/>
                <a:chOff x="2364748" y="1504131"/>
                <a:chExt cx="1055124" cy="692967"/>
              </a:xfrm>
            </p:grpSpPr>
            <p:grpSp>
              <p:nvGrpSpPr>
                <p:cNvPr id="403" name="441 Grupo"/>
                <p:cNvGrpSpPr/>
                <p:nvPr/>
              </p:nvGrpSpPr>
              <p:grpSpPr>
                <a:xfrm>
                  <a:off x="2364748" y="1504131"/>
                  <a:ext cx="1055124" cy="676669"/>
                  <a:chOff x="1826526" y="2297751"/>
                  <a:chExt cx="1055124" cy="676669"/>
                </a:xfrm>
              </p:grpSpPr>
              <p:sp>
                <p:nvSpPr>
                  <p:cNvPr id="412" name="146 Rectángulo">
                    <a:hlinkClick r:id="rId11" action="ppaction://hlinksldjump"/>
                  </p:cNvPr>
                  <p:cNvSpPr/>
                  <p:nvPr/>
                </p:nvSpPr>
                <p:spPr>
                  <a:xfrm>
                    <a:off x="1826526" y="2317314"/>
                    <a:ext cx="1055124" cy="6571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Editar</a:t>
                    </a:r>
                  </a:p>
                  <a:p>
                    <a:pPr defTabSz="914400"/>
                    <a:r>
                      <a:rPr lang="es-CR" sz="1000" dirty="0" smtClean="0">
                        <a:solidFill>
                          <a:srgbClr val="000000"/>
                        </a:solidFill>
                      </a:rPr>
                      <a:t>(Digitador)</a:t>
                    </a:r>
                  </a:p>
                  <a:p>
                    <a:r>
                      <a:rPr lang="es-CR" sz="1000" dirty="0" smtClean="0">
                        <a:solidFill>
                          <a:srgbClr val="000000"/>
                        </a:solidFill>
                      </a:rPr>
                      <a:t>Editado</a:t>
                    </a:r>
                    <a:endParaRPr lang="es-CR" sz="1000" dirty="0">
                      <a:solidFill>
                        <a:srgbClr val="000000"/>
                      </a:solidFill>
                    </a:endParaRPr>
                  </a:p>
                </p:txBody>
              </p:sp>
              <p:cxnSp>
                <p:nvCxnSpPr>
                  <p:cNvPr id="411" name="476 Conector curvado"/>
                  <p:cNvCxnSpPr/>
                  <p:nvPr/>
                </p:nvCxnSpPr>
                <p:spPr>
                  <a:xfrm rot="16200000" flipH="1">
                    <a:off x="2439594" y="2215110"/>
                    <a:ext cx="83503" cy="248786"/>
                  </a:xfrm>
                  <a:prstGeom prst="curvedConnector3">
                    <a:avLst>
                      <a:gd name="adj1" fmla="val -159695"/>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75" name="167 Grupo"/>
                <p:cNvGrpSpPr/>
                <p:nvPr/>
              </p:nvGrpSpPr>
              <p:grpSpPr>
                <a:xfrm>
                  <a:off x="3174703" y="1977038"/>
                  <a:ext cx="209830" cy="220060"/>
                  <a:chOff x="332962" y="4600178"/>
                  <a:chExt cx="209830" cy="200055"/>
                </a:xfrm>
              </p:grpSpPr>
              <p:pic>
                <p:nvPicPr>
                  <p:cNvPr id="17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2" y="4619163"/>
                    <a:ext cx="209830"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 name="177 CuadroTexto"/>
                  <p:cNvSpPr txBox="1"/>
                  <p:nvPr/>
                </p:nvSpPr>
                <p:spPr>
                  <a:xfrm>
                    <a:off x="342578" y="4600178"/>
                    <a:ext cx="137031" cy="200055"/>
                  </a:xfrm>
                  <a:prstGeom prst="rect">
                    <a:avLst/>
                  </a:prstGeom>
                  <a:noFill/>
                </p:spPr>
                <p:txBody>
                  <a:bodyPr wrap="square" rtlCol="0">
                    <a:spAutoFit/>
                  </a:bodyPr>
                  <a:lstStyle/>
                  <a:p>
                    <a:r>
                      <a:rPr lang="en-US" sz="700" dirty="0" smtClean="0"/>
                      <a:t>E</a:t>
                    </a:r>
                    <a:endParaRPr lang="es-ES" sz="700" dirty="0"/>
                  </a:p>
                </p:txBody>
              </p:sp>
            </p:grpSp>
          </p:grpSp>
          <p:grpSp>
            <p:nvGrpSpPr>
              <p:cNvPr id="214" name="Grupo 213"/>
              <p:cNvGrpSpPr/>
              <p:nvPr/>
            </p:nvGrpSpPr>
            <p:grpSpPr>
              <a:xfrm>
                <a:off x="6026588" y="4671753"/>
                <a:ext cx="1771496" cy="619069"/>
                <a:chOff x="6711219" y="3969718"/>
                <a:chExt cx="1771496" cy="619069"/>
              </a:xfrm>
            </p:grpSpPr>
            <p:grpSp>
              <p:nvGrpSpPr>
                <p:cNvPr id="215" name="Grupo 214"/>
                <p:cNvGrpSpPr/>
                <p:nvPr/>
              </p:nvGrpSpPr>
              <p:grpSpPr>
                <a:xfrm>
                  <a:off x="6711219" y="3969718"/>
                  <a:ext cx="1771496" cy="619069"/>
                  <a:chOff x="6419817" y="4572447"/>
                  <a:chExt cx="1285491" cy="522714"/>
                </a:xfrm>
              </p:grpSpPr>
              <p:sp>
                <p:nvSpPr>
                  <p:cNvPr id="227" name="31 Rectángulo"/>
                  <p:cNvSpPr/>
                  <p:nvPr/>
                </p:nvSpPr>
                <p:spPr>
                  <a:xfrm>
                    <a:off x="6419817" y="4572447"/>
                    <a:ext cx="1285491" cy="522714"/>
                  </a:xfrm>
                  <a:prstGeom prst="rect">
                    <a:avLst/>
                  </a:prstGeom>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defTabSz="914400"/>
                    <a:r>
                      <a:rPr lang="es-CR" sz="1000" b="1" dirty="0" smtClean="0">
                        <a:solidFill>
                          <a:srgbClr val="000000"/>
                        </a:solidFill>
                      </a:rPr>
                      <a:t>Aprobar automático</a:t>
                    </a:r>
                  </a:p>
                  <a:p>
                    <a:pPr defTabSz="914400"/>
                    <a:r>
                      <a:rPr lang="es-CR" sz="1000" dirty="0" smtClean="0">
                        <a:solidFill>
                          <a:srgbClr val="000000"/>
                        </a:solidFill>
                      </a:rPr>
                      <a:t>(Sistema)</a:t>
                    </a:r>
                  </a:p>
                  <a:p>
                    <a:pPr defTabSz="914400"/>
                    <a:r>
                      <a:rPr lang="es-CR" sz="1000" dirty="0" smtClean="0">
                        <a:solidFill>
                          <a:srgbClr val="000000"/>
                        </a:solidFill>
                      </a:rPr>
                      <a:t>Aprobada</a:t>
                    </a:r>
                  </a:p>
                </p:txBody>
              </p:sp>
              <p:sp>
                <p:nvSpPr>
                  <p:cNvPr id="230" name="404 Triángulo rectángulo"/>
                  <p:cNvSpPr/>
                  <p:nvPr/>
                </p:nvSpPr>
                <p:spPr>
                  <a:xfrm>
                    <a:off x="6427027" y="4963414"/>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216" name="164 Grupo"/>
                <p:cNvGrpSpPr/>
                <p:nvPr/>
              </p:nvGrpSpPr>
              <p:grpSpPr>
                <a:xfrm>
                  <a:off x="8227157" y="4231673"/>
                  <a:ext cx="209830" cy="220060"/>
                  <a:chOff x="323388" y="4365104"/>
                  <a:chExt cx="209830" cy="200055"/>
                </a:xfrm>
              </p:grpSpPr>
              <p:pic>
                <p:nvPicPr>
                  <p:cNvPr id="2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88" y="4387170"/>
                    <a:ext cx="209830" cy="144016"/>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 name="179 CuadroTexto"/>
                  <p:cNvSpPr txBox="1"/>
                  <p:nvPr/>
                </p:nvSpPr>
                <p:spPr>
                  <a:xfrm>
                    <a:off x="333004" y="4365104"/>
                    <a:ext cx="127555" cy="200055"/>
                  </a:xfrm>
                  <a:prstGeom prst="rect">
                    <a:avLst/>
                  </a:prstGeom>
                  <a:noFill/>
                </p:spPr>
                <p:txBody>
                  <a:bodyPr wrap="square" rtlCol="0">
                    <a:spAutoFit/>
                  </a:bodyPr>
                  <a:lstStyle/>
                  <a:p>
                    <a:r>
                      <a:rPr lang="en-US" sz="700" dirty="0" smtClean="0"/>
                      <a:t>S</a:t>
                    </a:r>
                    <a:endParaRPr lang="es-ES" sz="700" dirty="0"/>
                  </a:p>
                </p:txBody>
              </p:sp>
            </p:grpSp>
            <p:grpSp>
              <p:nvGrpSpPr>
                <p:cNvPr id="217" name="167 Grupo"/>
                <p:cNvGrpSpPr/>
                <p:nvPr/>
              </p:nvGrpSpPr>
              <p:grpSpPr>
                <a:xfrm>
                  <a:off x="7992296" y="4232300"/>
                  <a:ext cx="209830" cy="220060"/>
                  <a:chOff x="332962" y="4600178"/>
                  <a:chExt cx="209830" cy="200055"/>
                </a:xfrm>
              </p:grpSpPr>
              <p:pic>
                <p:nvPicPr>
                  <p:cNvPr id="2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2" y="4619163"/>
                    <a:ext cx="209830"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3" name="177 CuadroTexto"/>
                  <p:cNvSpPr txBox="1"/>
                  <p:nvPr/>
                </p:nvSpPr>
                <p:spPr>
                  <a:xfrm>
                    <a:off x="342578" y="4600178"/>
                    <a:ext cx="137031" cy="200055"/>
                  </a:xfrm>
                  <a:prstGeom prst="rect">
                    <a:avLst/>
                  </a:prstGeom>
                  <a:noFill/>
                </p:spPr>
                <p:txBody>
                  <a:bodyPr wrap="square" rtlCol="0">
                    <a:spAutoFit/>
                  </a:bodyPr>
                  <a:lstStyle/>
                  <a:p>
                    <a:r>
                      <a:rPr lang="en-US" sz="700" dirty="0" smtClean="0"/>
                      <a:t>E</a:t>
                    </a:r>
                    <a:endParaRPr lang="es-ES" sz="700" dirty="0"/>
                  </a:p>
                </p:txBody>
              </p:sp>
            </p:grpSp>
            <p:grpSp>
              <p:nvGrpSpPr>
                <p:cNvPr id="219" name="192 Grupo"/>
                <p:cNvGrpSpPr/>
                <p:nvPr/>
              </p:nvGrpSpPr>
              <p:grpSpPr>
                <a:xfrm>
                  <a:off x="8082180" y="4034760"/>
                  <a:ext cx="400527" cy="215444"/>
                  <a:chOff x="8031275" y="1664868"/>
                  <a:chExt cx="396262" cy="215444"/>
                </a:xfrm>
              </p:grpSpPr>
              <p:sp>
                <p:nvSpPr>
                  <p:cNvPr id="220" name="193 Rectángulo"/>
                  <p:cNvSpPr/>
                  <p:nvPr/>
                </p:nvSpPr>
                <p:spPr>
                  <a:xfrm>
                    <a:off x="8063311" y="1722362"/>
                    <a:ext cx="321753" cy="133442"/>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700" dirty="0">
                      <a:solidFill>
                        <a:srgbClr val="FF0000"/>
                      </a:solidFill>
                    </a:endParaRPr>
                  </a:p>
                </p:txBody>
              </p:sp>
              <p:sp>
                <p:nvSpPr>
                  <p:cNvPr id="221" name="194 CuadroTexto"/>
                  <p:cNvSpPr txBox="1"/>
                  <p:nvPr/>
                </p:nvSpPr>
                <p:spPr>
                  <a:xfrm>
                    <a:off x="8031275" y="1664868"/>
                    <a:ext cx="396262" cy="215444"/>
                  </a:xfrm>
                  <a:prstGeom prst="rect">
                    <a:avLst/>
                  </a:prstGeom>
                  <a:noFill/>
                </p:spPr>
                <p:txBody>
                  <a:bodyPr wrap="none" rtlCol="0">
                    <a:spAutoFit/>
                  </a:bodyPr>
                  <a:lstStyle/>
                  <a:p>
                    <a:r>
                      <a:rPr lang="es-CR" sz="800" dirty="0" smtClean="0">
                        <a:solidFill>
                          <a:srgbClr val="FF0000"/>
                        </a:solidFill>
                      </a:rPr>
                      <a:t>Sello</a:t>
                    </a:r>
                    <a:endParaRPr lang="es-CR" sz="800" dirty="0">
                      <a:solidFill>
                        <a:srgbClr val="FF0000"/>
                      </a:solidFill>
                    </a:endParaRPr>
                  </a:p>
                </p:txBody>
              </p:sp>
            </p:grpSp>
          </p:grpSp>
          <p:cxnSp>
            <p:nvCxnSpPr>
              <p:cNvPr id="9" name="Conector recto de flecha 8"/>
              <p:cNvCxnSpPr>
                <a:stCxn id="497" idx="2"/>
                <a:endCxn id="227" idx="0"/>
              </p:cNvCxnSpPr>
              <p:nvPr/>
            </p:nvCxnSpPr>
            <p:spPr>
              <a:xfrm flipH="1">
                <a:off x="6912336" y="3794623"/>
                <a:ext cx="305" cy="877130"/>
              </a:xfrm>
              <a:prstGeom prst="straightConnector1">
                <a:avLst/>
              </a:prstGeom>
              <a:ln>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0" name="CuadroTexto 9"/>
              <p:cNvSpPr txBox="1"/>
              <p:nvPr/>
            </p:nvSpPr>
            <p:spPr>
              <a:xfrm>
                <a:off x="2742959" y="2119593"/>
                <a:ext cx="4183454" cy="2462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R" sz="1000" b="1" dirty="0">
                    <a:solidFill>
                      <a:srgbClr val="C00000"/>
                    </a:solidFill>
                  </a:rPr>
                  <a:t>Validaciones </a:t>
                </a:r>
              </a:p>
            </p:txBody>
          </p:sp>
          <p:cxnSp>
            <p:nvCxnSpPr>
              <p:cNvPr id="12" name="Conector recto de flecha 11"/>
              <p:cNvCxnSpPr/>
              <p:nvPr/>
            </p:nvCxnSpPr>
            <p:spPr>
              <a:xfrm flipV="1">
                <a:off x="2899498" y="2379077"/>
                <a:ext cx="0" cy="7184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p:nvPr/>
            </p:nvCxnSpPr>
            <p:spPr>
              <a:xfrm flipV="1">
                <a:off x="4260255" y="2379077"/>
                <a:ext cx="0" cy="6988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47" name="CuadroTexto 146"/>
            <p:cNvSpPr txBox="1"/>
            <p:nvPr/>
          </p:nvSpPr>
          <p:spPr>
            <a:xfrm>
              <a:off x="8196687" y="2779747"/>
              <a:ext cx="884147" cy="2462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R" sz="1000" b="1" dirty="0" smtClean="0">
                  <a:solidFill>
                    <a:srgbClr val="C00000"/>
                  </a:solidFill>
                </a:rPr>
                <a:t>Validaciones </a:t>
              </a:r>
            </a:p>
          </p:txBody>
        </p:sp>
        <p:cxnSp>
          <p:nvCxnSpPr>
            <p:cNvPr id="148" name="Conector recto de flecha 147"/>
            <p:cNvCxnSpPr>
              <a:endCxn id="147" idx="1"/>
            </p:cNvCxnSpPr>
            <p:nvPr/>
          </p:nvCxnSpPr>
          <p:spPr>
            <a:xfrm flipV="1">
              <a:off x="7844143" y="2902858"/>
              <a:ext cx="352544" cy="20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8907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812446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54563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16</a:t>
            </a:fld>
            <a:endParaRPr lang="en-US">
              <a:solidFill>
                <a:prstClr val="black">
                  <a:tint val="75000"/>
                </a:prstClr>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047"/>
            <a:ext cx="9144000" cy="6107906"/>
          </a:xfrm>
          <a:prstGeom prst="rect">
            <a:avLst/>
          </a:prstGeom>
        </p:spPr>
      </p:pic>
    </p:spTree>
    <p:extLst>
      <p:ext uri="{BB962C8B-B14F-4D97-AF65-F5344CB8AC3E}">
        <p14:creationId xmlns:p14="http://schemas.microsoft.com/office/powerpoint/2010/main" val="2062959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590771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540630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502370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3028"/>
            <a:ext cx="7793037" cy="647700"/>
          </a:xfrm>
        </p:spPr>
        <p:txBody>
          <a:bodyPr/>
          <a:lstStyle/>
          <a:p>
            <a:r>
              <a:rPr lang="es-CR" sz="3600" dirty="0" smtClean="0"/>
              <a:t>Agenda</a:t>
            </a:r>
            <a:endParaRPr lang="es-CR" sz="3600" dirty="0"/>
          </a:p>
        </p:txBody>
      </p:sp>
      <p:sp>
        <p:nvSpPr>
          <p:cNvPr id="3" name="2 Marcador de contenido"/>
          <p:cNvSpPr>
            <a:spLocks noGrp="1"/>
          </p:cNvSpPr>
          <p:nvPr>
            <p:ph idx="1"/>
          </p:nvPr>
        </p:nvSpPr>
        <p:spPr>
          <a:xfrm>
            <a:off x="899592" y="2060848"/>
            <a:ext cx="7632848" cy="4648200"/>
          </a:xfrm>
        </p:spPr>
        <p:txBody>
          <a:bodyPr>
            <a:normAutofit/>
          </a:bodyPr>
          <a:lstStyle/>
          <a:p>
            <a:r>
              <a:rPr lang="es-ES" sz="2400" dirty="0"/>
              <a:t>P</a:t>
            </a:r>
            <a:r>
              <a:rPr lang="es-ES" sz="2400" dirty="0" smtClean="0"/>
              <a:t>royecto estratégico “ Mejora de procesos de gestión de trámites”</a:t>
            </a:r>
          </a:p>
          <a:p>
            <a:endParaRPr lang="es-ES" sz="2400" dirty="0" smtClean="0"/>
          </a:p>
          <a:p>
            <a:r>
              <a:rPr lang="es-ES" sz="2400" dirty="0"/>
              <a:t>Línea de </a:t>
            </a:r>
            <a:r>
              <a:rPr lang="es-ES" sz="2400" dirty="0" smtClean="0"/>
              <a:t>tiempo</a:t>
            </a:r>
          </a:p>
          <a:p>
            <a:pPr marL="0" indent="0">
              <a:buNone/>
            </a:pPr>
            <a:endParaRPr lang="es-ES" sz="2400" dirty="0"/>
          </a:p>
          <a:p>
            <a:r>
              <a:rPr lang="es-CR" sz="2400" dirty="0" smtClean="0"/>
              <a:t>Servicio </a:t>
            </a:r>
            <a:r>
              <a:rPr lang="es-CR" sz="2400" dirty="0"/>
              <a:t>de </a:t>
            </a:r>
            <a:r>
              <a:rPr lang="es-CR" sz="2400" dirty="0" smtClean="0"/>
              <a:t>Solicitud de Prórrogas</a:t>
            </a:r>
          </a:p>
          <a:p>
            <a:endParaRPr lang="es-ES" sz="2400" b="1" dirty="0" smtClean="0"/>
          </a:p>
          <a:p>
            <a:pPr marL="0" indent="0">
              <a:buNone/>
            </a:pPr>
            <a:endParaRPr lang="es-CR" sz="2400" dirty="0"/>
          </a:p>
          <a:p>
            <a:pPr marL="0" indent="0">
              <a:buNone/>
            </a:pPr>
            <a:endParaRPr lang="es-CR" sz="2400" dirty="0"/>
          </a:p>
        </p:txBody>
      </p:sp>
    </p:spTree>
    <p:extLst>
      <p:ext uri="{BB962C8B-B14F-4D97-AF65-F5344CB8AC3E}">
        <p14:creationId xmlns:p14="http://schemas.microsoft.com/office/powerpoint/2010/main" val="288999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F40B41D-FD10-4A38-B39B-626510BD49B7}" type="slidenum">
              <a:rPr lang="en-US" smtClean="0">
                <a:solidFill>
                  <a:prstClr val="black">
                    <a:tint val="75000"/>
                  </a:prstClr>
                </a:solidFill>
              </a:rPr>
              <a:pPr/>
              <a:t>20</a:t>
            </a:fld>
            <a:endParaRPr lang="en-US" dirty="0">
              <a:solidFill>
                <a:prstClr val="black">
                  <a:tint val="75000"/>
                </a:prstClr>
              </a:solidFill>
            </a:endParaRPr>
          </a:p>
        </p:txBody>
      </p:sp>
      <p:sp>
        <p:nvSpPr>
          <p:cNvPr id="3" name="Título 1"/>
          <p:cNvSpPr txBox="1">
            <a:spLocks/>
          </p:cNvSpPr>
          <p:nvPr/>
        </p:nvSpPr>
        <p:spPr>
          <a:xfrm>
            <a:off x="386399" y="2492896"/>
            <a:ext cx="8219905" cy="1143000"/>
          </a:xfrm>
          <a:prstGeom prst="rect">
            <a:avLst/>
          </a:prstGeom>
        </p:spPr>
        <p:txBody>
          <a:bodyPr/>
          <a:lstStyle>
            <a:lvl1pPr algn="l" defTabSz="457200" rtl="0" eaLnBrk="1" latinLnBrk="0" hangingPunct="1">
              <a:spcBef>
                <a:spcPct val="0"/>
              </a:spcBef>
              <a:buNone/>
              <a:defRPr sz="4400" kern="1200">
                <a:solidFill>
                  <a:schemeClr val="tx2"/>
                </a:solidFill>
                <a:latin typeface="+mj-lt"/>
                <a:ea typeface="+mj-ea"/>
                <a:cs typeface="+mj-cs"/>
              </a:defRPr>
            </a:lvl1pPr>
          </a:lstStyle>
          <a:p>
            <a:pPr algn="ctr"/>
            <a:r>
              <a:rPr lang="es-CR" dirty="0" smtClean="0"/>
              <a:t>Validaciones</a:t>
            </a:r>
            <a:endParaRPr lang="es-CR" dirty="0"/>
          </a:p>
        </p:txBody>
      </p:sp>
    </p:spTree>
    <p:extLst>
      <p:ext uri="{BB962C8B-B14F-4D97-AF65-F5344CB8AC3E}">
        <p14:creationId xmlns:p14="http://schemas.microsoft.com/office/powerpoint/2010/main" val="218439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3719998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827303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677777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379607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1484876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96439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571607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2802878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29</a:t>
            </a:fld>
            <a:endParaRPr lang="en-US">
              <a:solidFill>
                <a:prstClr val="black">
                  <a:tint val="75000"/>
                </a:prstClr>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4148"/>
            <a:ext cx="9144000" cy="4009704"/>
          </a:xfrm>
          <a:prstGeom prst="rect">
            <a:avLst/>
          </a:prstGeom>
        </p:spPr>
      </p:pic>
    </p:spTree>
    <p:extLst>
      <p:ext uri="{BB962C8B-B14F-4D97-AF65-F5344CB8AC3E}">
        <p14:creationId xmlns:p14="http://schemas.microsoft.com/office/powerpoint/2010/main" val="240706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6758880" y="6332786"/>
            <a:ext cx="2133600" cy="365125"/>
          </a:xfrm>
        </p:spPr>
        <p:txBody>
          <a:bodyPr/>
          <a:lstStyle/>
          <a:p>
            <a:fld id="{CF40B41D-FD10-4A38-B39B-626510BD49B7}" type="slidenum">
              <a:rPr lang="en-US" smtClean="0">
                <a:solidFill>
                  <a:prstClr val="black">
                    <a:tint val="75000"/>
                  </a:prstClr>
                </a:solidFill>
              </a:rPr>
              <a:pPr/>
              <a:t>3</a:t>
            </a:fld>
            <a:endParaRPr lang="en-US" dirty="0">
              <a:solidFill>
                <a:prstClr val="black">
                  <a:tint val="75000"/>
                </a:prstClr>
              </a:solidFill>
            </a:endParaRPr>
          </a:p>
        </p:txBody>
      </p:sp>
      <p:sp>
        <p:nvSpPr>
          <p:cNvPr id="5" name="CuadroTexto 4"/>
          <p:cNvSpPr txBox="1"/>
          <p:nvPr/>
        </p:nvSpPr>
        <p:spPr>
          <a:xfrm>
            <a:off x="539552" y="1268760"/>
            <a:ext cx="7128792" cy="17543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R" dirty="0">
                <a:latin typeface="Calibri Light" panose="020F0302020204030204" pitchFamily="34" charset="0"/>
              </a:rPr>
              <a:t>Evaluar constantemente los sistemas y procesos que se utilizan para gestionar los diferentes trámites y para el intercambio de información con las entidades, con el fin de introducirles mejoras y, de esa manera, poder brindar un servicio ágil y de alta calidad a los entes fiscalizados y a las personas inscritas en la </a:t>
            </a:r>
            <a:r>
              <a:rPr lang="es-CR" dirty="0" err="1">
                <a:latin typeface="Calibri Light" panose="020F0302020204030204" pitchFamily="34" charset="0"/>
              </a:rPr>
              <a:t>SUGEF</a:t>
            </a:r>
            <a:r>
              <a:rPr lang="es-CR" dirty="0">
                <a:latin typeface="Calibri Light" panose="020F0302020204030204" pitchFamily="34" charset="0"/>
              </a:rPr>
              <a:t>, en cumplimiento del marco legal y reglamentario vigente.</a:t>
            </a:r>
            <a:endParaRPr lang="es-CR" dirty="0" smtClean="0">
              <a:latin typeface="Calibri Light" panose="020F0302020204030204" pitchFamily="34" charset="0"/>
            </a:endParaRPr>
          </a:p>
        </p:txBody>
      </p:sp>
      <p:sp>
        <p:nvSpPr>
          <p:cNvPr id="6" name="Rectángulo redondeado 5"/>
          <p:cNvSpPr/>
          <p:nvPr/>
        </p:nvSpPr>
        <p:spPr>
          <a:xfrm>
            <a:off x="604448" y="3812465"/>
            <a:ext cx="7135903" cy="4086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CR" dirty="0">
                <a:latin typeface="Calibri Light" panose="020F0302020204030204" pitchFamily="34" charset="0"/>
              </a:rPr>
              <a:t>Proyecto estratégico </a:t>
            </a:r>
            <a:r>
              <a:rPr lang="es-CR" dirty="0" smtClean="0">
                <a:latin typeface="Calibri Light" panose="020F0302020204030204" pitchFamily="34" charset="0"/>
              </a:rPr>
              <a:t>de mejora de procesos de gestión de trámites</a:t>
            </a:r>
            <a:endParaRPr lang="es-CR" dirty="0">
              <a:latin typeface="Calibri Light" panose="020F0302020204030204" pitchFamily="34" charset="0"/>
            </a:endParaRPr>
          </a:p>
        </p:txBody>
      </p:sp>
      <p:sp>
        <p:nvSpPr>
          <p:cNvPr id="8" name="CuadroTexto 7"/>
          <p:cNvSpPr txBox="1"/>
          <p:nvPr/>
        </p:nvSpPr>
        <p:spPr>
          <a:xfrm>
            <a:off x="794762" y="4727582"/>
            <a:ext cx="6914623" cy="17543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CR"/>
            </a:defPPr>
            <a:lvl1pPr marL="285750" indent="-285750">
              <a:buFont typeface="Arial" panose="020B0604020202020204" pitchFamily="34" charset="0"/>
              <a:buChar char="•"/>
              <a:defRPr>
                <a:latin typeface="Calibri Light" panose="020F0302020204030204" pitchFamily="34" charset="0"/>
              </a:defRPr>
            </a:lvl1pPr>
          </a:lstStyle>
          <a:p>
            <a:pPr marL="742950" lvl="1" indent="-285750">
              <a:buFont typeface="Arial" panose="020B0604020202020204" pitchFamily="34" charset="0"/>
              <a:buChar char="•"/>
            </a:pPr>
            <a:r>
              <a:rPr lang="es-CR" dirty="0">
                <a:latin typeface="Calibri Light" panose="020F0302020204030204" pitchFamily="34" charset="0"/>
              </a:rPr>
              <a:t>Revisión y Ajustes a la </a:t>
            </a:r>
            <a:r>
              <a:rPr lang="es-CR" dirty="0" smtClean="0">
                <a:latin typeface="Calibri Light" panose="020F0302020204030204" pitchFamily="34" charset="0"/>
              </a:rPr>
              <a:t>normativa.</a:t>
            </a:r>
            <a:endParaRPr lang="es-CR" dirty="0">
              <a:latin typeface="Calibri Light" panose="020F0302020204030204" pitchFamily="34" charset="0"/>
            </a:endParaRPr>
          </a:p>
          <a:p>
            <a:pPr marL="742950" lvl="1" indent="-285750">
              <a:buFont typeface="Arial" panose="020B0604020202020204" pitchFamily="34" charset="0"/>
              <a:buChar char="•"/>
            </a:pPr>
            <a:r>
              <a:rPr lang="es-CR" dirty="0">
                <a:latin typeface="Calibri Light" panose="020F0302020204030204" pitchFamily="34" charset="0"/>
              </a:rPr>
              <a:t>Ajustes en los procesos internos y </a:t>
            </a:r>
            <a:r>
              <a:rPr lang="es-CR" dirty="0" smtClean="0">
                <a:latin typeface="Calibri Light" panose="020F0302020204030204" pitchFamily="34" charset="0"/>
              </a:rPr>
              <a:t>externos.</a:t>
            </a:r>
            <a:endParaRPr lang="es-CR" dirty="0">
              <a:latin typeface="Calibri Light" panose="020F0302020204030204" pitchFamily="34" charset="0"/>
            </a:endParaRPr>
          </a:p>
          <a:p>
            <a:pPr marL="742950" lvl="1" indent="-285750">
              <a:buFont typeface="Arial" panose="020B0604020202020204" pitchFamily="34" charset="0"/>
              <a:buChar char="•"/>
            </a:pPr>
            <a:r>
              <a:rPr lang="es-CR" dirty="0">
                <a:latin typeface="Calibri Light" panose="020F0302020204030204" pitchFamily="34" charset="0"/>
              </a:rPr>
              <a:t>Desarrollo de aplicación </a:t>
            </a:r>
            <a:r>
              <a:rPr lang="es-CR" dirty="0" smtClean="0">
                <a:latin typeface="Calibri Light" panose="020F0302020204030204" pitchFamily="34" charset="0"/>
              </a:rPr>
              <a:t>tecnológica.</a:t>
            </a:r>
            <a:endParaRPr lang="es-CR" dirty="0">
              <a:latin typeface="Calibri Light" panose="020F0302020204030204" pitchFamily="34" charset="0"/>
            </a:endParaRPr>
          </a:p>
          <a:p>
            <a:pPr marL="742950" lvl="1" indent="-285750">
              <a:buFont typeface="Arial" panose="020B0604020202020204" pitchFamily="34" charset="0"/>
              <a:buChar char="•"/>
            </a:pPr>
            <a:r>
              <a:rPr lang="es-CR" dirty="0">
                <a:latin typeface="Calibri Light" panose="020F0302020204030204" pitchFamily="34" charset="0"/>
              </a:rPr>
              <a:t>Modificaciones a la documentación (manuales, circulares</a:t>
            </a:r>
            <a:r>
              <a:rPr lang="es-CR" dirty="0" smtClean="0">
                <a:latin typeface="Calibri Light" panose="020F0302020204030204" pitchFamily="34" charset="0"/>
              </a:rPr>
              <a:t>, procedimientos </a:t>
            </a:r>
            <a:r>
              <a:rPr lang="es-CR" dirty="0" err="1">
                <a:latin typeface="Calibri Light" panose="020F0302020204030204" pitchFamily="34" charset="0"/>
              </a:rPr>
              <a:t>etc</a:t>
            </a:r>
            <a:r>
              <a:rPr lang="es-CR" dirty="0" smtClean="0">
                <a:latin typeface="Calibri Light" panose="020F0302020204030204" pitchFamily="34" charset="0"/>
              </a:rPr>
              <a:t>).</a:t>
            </a:r>
            <a:endParaRPr lang="es-CR" dirty="0">
              <a:latin typeface="Calibri Light" panose="020F0302020204030204" pitchFamily="34" charset="0"/>
            </a:endParaRPr>
          </a:p>
          <a:p>
            <a:pPr marL="742950" lvl="1" indent="-285750">
              <a:buFont typeface="Arial" panose="020B0604020202020204" pitchFamily="34" charset="0"/>
              <a:buChar char="•"/>
            </a:pPr>
            <a:r>
              <a:rPr lang="es-CR" dirty="0" smtClean="0">
                <a:latin typeface="Calibri Light" panose="020F0302020204030204" pitchFamily="34" charset="0"/>
              </a:rPr>
              <a:t>Capacitación.</a:t>
            </a:r>
            <a:endParaRPr lang="es-CR" dirty="0">
              <a:latin typeface="Calibri Light" panose="020F0302020204030204" pitchFamily="34" charset="0"/>
            </a:endParaRPr>
          </a:p>
        </p:txBody>
      </p:sp>
      <p:sp>
        <p:nvSpPr>
          <p:cNvPr id="11" name="1 Título"/>
          <p:cNvSpPr>
            <a:spLocks noGrp="1"/>
          </p:cNvSpPr>
          <p:nvPr>
            <p:ph type="title"/>
          </p:nvPr>
        </p:nvSpPr>
        <p:spPr>
          <a:xfrm>
            <a:off x="583384" y="3257571"/>
            <a:ext cx="7793037" cy="647700"/>
          </a:xfrm>
        </p:spPr>
        <p:txBody>
          <a:bodyPr>
            <a:normAutofit/>
          </a:bodyPr>
          <a:lstStyle/>
          <a:p>
            <a:r>
              <a:rPr lang="es-CR" sz="3000" dirty="0" smtClean="0"/>
              <a:t>Proyecto</a:t>
            </a:r>
            <a:endParaRPr lang="es-CR" sz="3000" dirty="0"/>
          </a:p>
        </p:txBody>
      </p:sp>
      <p:sp>
        <p:nvSpPr>
          <p:cNvPr id="12" name="1 Título"/>
          <p:cNvSpPr txBox="1">
            <a:spLocks/>
          </p:cNvSpPr>
          <p:nvPr/>
        </p:nvSpPr>
        <p:spPr>
          <a:xfrm>
            <a:off x="475928" y="485428"/>
            <a:ext cx="7793037" cy="6477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2"/>
                </a:solidFill>
                <a:latin typeface="+mj-lt"/>
                <a:ea typeface="+mj-ea"/>
                <a:cs typeface="+mj-cs"/>
              </a:defRPr>
            </a:lvl1pPr>
          </a:lstStyle>
          <a:p>
            <a:r>
              <a:rPr lang="es-CR" sz="3000" dirty="0" smtClean="0"/>
              <a:t>Visión</a:t>
            </a:r>
            <a:endParaRPr lang="es-CR" sz="3000" dirty="0"/>
          </a:p>
        </p:txBody>
      </p:sp>
      <p:sp>
        <p:nvSpPr>
          <p:cNvPr id="13" name="1 Título"/>
          <p:cNvSpPr txBox="1">
            <a:spLocks/>
          </p:cNvSpPr>
          <p:nvPr/>
        </p:nvSpPr>
        <p:spPr>
          <a:xfrm>
            <a:off x="1187624" y="4197285"/>
            <a:ext cx="7793037" cy="6477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2"/>
                </a:solidFill>
                <a:latin typeface="+mj-lt"/>
                <a:ea typeface="+mj-ea"/>
                <a:cs typeface="+mj-cs"/>
              </a:defRPr>
            </a:lvl1pPr>
          </a:lstStyle>
          <a:p>
            <a:r>
              <a:rPr lang="es-CR" sz="2400" dirty="0" smtClean="0"/>
              <a:t>Componentes</a:t>
            </a:r>
            <a:endParaRPr lang="es-CR" sz="2400" dirty="0"/>
          </a:p>
        </p:txBody>
      </p:sp>
    </p:spTree>
    <p:extLst>
      <p:ext uri="{BB962C8B-B14F-4D97-AF65-F5344CB8AC3E}">
        <p14:creationId xmlns:p14="http://schemas.microsoft.com/office/powerpoint/2010/main" val="1431152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413" y="1916832"/>
            <a:ext cx="8192955" cy="4608512"/>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4215886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F40B41D-FD10-4A38-B39B-626510BD49B7}" type="slidenum">
              <a:rPr lang="en-US" smtClean="0">
                <a:solidFill>
                  <a:prstClr val="black">
                    <a:tint val="75000"/>
                  </a:prstClr>
                </a:solidFill>
              </a:rPr>
              <a:pPr/>
              <a:t>31</a:t>
            </a:fld>
            <a:endParaRPr lang="en-US" dirty="0">
              <a:solidFill>
                <a:prstClr val="black">
                  <a:tint val="75000"/>
                </a:prstClr>
              </a:solidFill>
            </a:endParaRPr>
          </a:p>
        </p:txBody>
      </p:sp>
      <p:sp>
        <p:nvSpPr>
          <p:cNvPr id="3" name="Título 1"/>
          <p:cNvSpPr txBox="1">
            <a:spLocks/>
          </p:cNvSpPr>
          <p:nvPr/>
        </p:nvSpPr>
        <p:spPr>
          <a:xfrm>
            <a:off x="386399" y="2492896"/>
            <a:ext cx="8219905" cy="1143000"/>
          </a:xfrm>
          <a:prstGeom prst="rect">
            <a:avLst/>
          </a:prstGeom>
        </p:spPr>
        <p:txBody>
          <a:bodyPr/>
          <a:lstStyle>
            <a:lvl1pPr algn="l" defTabSz="457200" rtl="0" eaLnBrk="1" latinLnBrk="0" hangingPunct="1">
              <a:spcBef>
                <a:spcPct val="0"/>
              </a:spcBef>
              <a:buNone/>
              <a:defRPr sz="4400" kern="1200">
                <a:solidFill>
                  <a:schemeClr val="tx2"/>
                </a:solidFill>
                <a:latin typeface="+mj-lt"/>
                <a:ea typeface="+mj-ea"/>
                <a:cs typeface="+mj-cs"/>
              </a:defRPr>
            </a:lvl1pPr>
          </a:lstStyle>
          <a:p>
            <a:pPr algn="ctr"/>
            <a:r>
              <a:rPr lang="es-CR" dirty="0" smtClean="0"/>
              <a:t>Agregar solicitud</a:t>
            </a:r>
            <a:endParaRPr lang="es-CR" dirty="0"/>
          </a:p>
        </p:txBody>
      </p:sp>
    </p:spTree>
    <p:extLst>
      <p:ext uri="{BB962C8B-B14F-4D97-AF65-F5344CB8AC3E}">
        <p14:creationId xmlns:p14="http://schemas.microsoft.com/office/powerpoint/2010/main" val="3527231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796698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828279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3939398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1466678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5023" y="1600200"/>
            <a:ext cx="6299330"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1628431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F40B41D-FD10-4A38-B39B-626510BD49B7}" type="slidenum">
              <a:rPr lang="en-US" smtClean="0">
                <a:solidFill>
                  <a:prstClr val="black">
                    <a:tint val="75000"/>
                  </a:prstClr>
                </a:solidFill>
              </a:rPr>
              <a:pPr/>
              <a:t>37</a:t>
            </a:fld>
            <a:endParaRPr lang="en-US" dirty="0">
              <a:solidFill>
                <a:prstClr val="black">
                  <a:tint val="75000"/>
                </a:prstClr>
              </a:solidFill>
            </a:endParaRPr>
          </a:p>
        </p:txBody>
      </p:sp>
      <p:sp>
        <p:nvSpPr>
          <p:cNvPr id="3" name="Título 1"/>
          <p:cNvSpPr txBox="1">
            <a:spLocks/>
          </p:cNvSpPr>
          <p:nvPr/>
        </p:nvSpPr>
        <p:spPr>
          <a:xfrm>
            <a:off x="386399" y="2492896"/>
            <a:ext cx="8219905" cy="1143000"/>
          </a:xfrm>
          <a:prstGeom prst="rect">
            <a:avLst/>
          </a:prstGeom>
        </p:spPr>
        <p:txBody>
          <a:bodyPr/>
          <a:lstStyle>
            <a:lvl1pPr algn="l" defTabSz="457200" rtl="0" eaLnBrk="1" latinLnBrk="0" hangingPunct="1">
              <a:spcBef>
                <a:spcPct val="0"/>
              </a:spcBef>
              <a:buNone/>
              <a:defRPr sz="4400" kern="1200">
                <a:solidFill>
                  <a:schemeClr val="tx2"/>
                </a:solidFill>
                <a:latin typeface="+mj-lt"/>
                <a:ea typeface="+mj-ea"/>
                <a:cs typeface="+mj-cs"/>
              </a:defRPr>
            </a:lvl1pPr>
          </a:lstStyle>
          <a:p>
            <a:pPr algn="ctr"/>
            <a:r>
              <a:rPr lang="es-CR" dirty="0" smtClean="0"/>
              <a:t>Editar solicitud</a:t>
            </a:r>
            <a:endParaRPr lang="es-CR" dirty="0"/>
          </a:p>
        </p:txBody>
      </p:sp>
    </p:spTree>
    <p:extLst>
      <p:ext uri="{BB962C8B-B14F-4D97-AF65-F5344CB8AC3E}">
        <p14:creationId xmlns:p14="http://schemas.microsoft.com/office/powerpoint/2010/main" val="4191270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2250022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3547588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upo 106"/>
          <p:cNvGrpSpPr/>
          <p:nvPr/>
        </p:nvGrpSpPr>
        <p:grpSpPr>
          <a:xfrm>
            <a:off x="6156176" y="3703317"/>
            <a:ext cx="2540521" cy="1483467"/>
            <a:chOff x="7084193" y="2189619"/>
            <a:chExt cx="2540521" cy="1368273"/>
          </a:xfrm>
        </p:grpSpPr>
        <p:cxnSp>
          <p:nvCxnSpPr>
            <p:cNvPr id="118" name="Elbow Connector 14"/>
            <p:cNvCxnSpPr/>
            <p:nvPr/>
          </p:nvCxnSpPr>
          <p:spPr>
            <a:xfrm rot="16200000" flipH="1">
              <a:off x="6616760" y="2657052"/>
              <a:ext cx="1158768" cy="223902"/>
            </a:xfrm>
            <a:prstGeom prst="bentConnector3">
              <a:avLst>
                <a:gd name="adj1" fmla="val 102331"/>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20" name="Rectangle 23"/>
            <p:cNvSpPr/>
            <p:nvPr/>
          </p:nvSpPr>
          <p:spPr>
            <a:xfrm>
              <a:off x="7273470" y="3188560"/>
              <a:ext cx="2351244" cy="369332"/>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Grupos vinculados</a:t>
              </a:r>
            </a:p>
          </p:txBody>
        </p:sp>
      </p:grpSp>
      <p:sp>
        <p:nvSpPr>
          <p:cNvPr id="81" name="Rectangle 23"/>
          <p:cNvSpPr/>
          <p:nvPr/>
        </p:nvSpPr>
        <p:spPr>
          <a:xfrm>
            <a:off x="2707306" y="2132856"/>
            <a:ext cx="2224734" cy="646331"/>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Registro y actualización de Roles Fase I</a:t>
            </a:r>
          </a:p>
        </p:txBody>
      </p:sp>
      <p:grpSp>
        <p:nvGrpSpPr>
          <p:cNvPr id="12" name="Grupo 11"/>
          <p:cNvGrpSpPr/>
          <p:nvPr/>
        </p:nvGrpSpPr>
        <p:grpSpPr>
          <a:xfrm>
            <a:off x="4230121" y="3713610"/>
            <a:ext cx="1953763" cy="1046606"/>
            <a:chOff x="3843088" y="6031260"/>
            <a:chExt cx="1953763" cy="965333"/>
          </a:xfrm>
        </p:grpSpPr>
        <p:cxnSp>
          <p:nvCxnSpPr>
            <p:cNvPr id="123" name="Elbow Connector 14"/>
            <p:cNvCxnSpPr/>
            <p:nvPr/>
          </p:nvCxnSpPr>
          <p:spPr>
            <a:xfrm rot="16200000" flipH="1">
              <a:off x="3703574" y="6170774"/>
              <a:ext cx="484961" cy="205933"/>
            </a:xfrm>
            <a:prstGeom prst="bent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24" name="Rectangle 23"/>
            <p:cNvSpPr/>
            <p:nvPr/>
          </p:nvSpPr>
          <p:spPr>
            <a:xfrm>
              <a:off x="4030549" y="6350262"/>
              <a:ext cx="1766302" cy="646331"/>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Prórrogas de bienes adjudicados</a:t>
              </a:r>
            </a:p>
          </p:txBody>
        </p:sp>
      </p:grpSp>
      <p:sp>
        <p:nvSpPr>
          <p:cNvPr id="2" name="1 CuadroTexto"/>
          <p:cNvSpPr txBox="1"/>
          <p:nvPr/>
        </p:nvSpPr>
        <p:spPr>
          <a:xfrm>
            <a:off x="2839100" y="3709147"/>
            <a:ext cx="650756" cy="367057"/>
          </a:xfrm>
          <a:prstGeom prst="rect">
            <a:avLst/>
          </a:prstGeom>
          <a:noFill/>
        </p:spPr>
        <p:txBody>
          <a:bodyPr wrap="none" rtlCol="0">
            <a:spAutoFit/>
          </a:bodyPr>
          <a:lstStyle/>
          <a:p>
            <a:r>
              <a:rPr lang="es-CR" sz="1600" dirty="0" smtClean="0"/>
              <a:t>2016</a:t>
            </a:r>
            <a:endParaRPr lang="es-CR" sz="1600" dirty="0"/>
          </a:p>
        </p:txBody>
      </p:sp>
      <p:sp>
        <p:nvSpPr>
          <p:cNvPr id="83" name="82 CuadroTexto"/>
          <p:cNvSpPr txBox="1"/>
          <p:nvPr/>
        </p:nvSpPr>
        <p:spPr>
          <a:xfrm>
            <a:off x="6232618" y="3709147"/>
            <a:ext cx="643638" cy="367057"/>
          </a:xfrm>
          <a:prstGeom prst="rect">
            <a:avLst/>
          </a:prstGeom>
          <a:noFill/>
        </p:spPr>
        <p:txBody>
          <a:bodyPr wrap="none" rtlCol="0">
            <a:spAutoFit/>
          </a:bodyPr>
          <a:lstStyle/>
          <a:p>
            <a:r>
              <a:rPr lang="es-CR" sz="1600" dirty="0" smtClean="0"/>
              <a:t>2017</a:t>
            </a:r>
            <a:endParaRPr lang="es-CR" sz="1600" dirty="0"/>
          </a:p>
        </p:txBody>
      </p:sp>
      <p:grpSp>
        <p:nvGrpSpPr>
          <p:cNvPr id="14" name="Grupo 13"/>
          <p:cNvGrpSpPr/>
          <p:nvPr/>
        </p:nvGrpSpPr>
        <p:grpSpPr>
          <a:xfrm>
            <a:off x="6117783" y="1519849"/>
            <a:ext cx="3062729" cy="1887969"/>
            <a:chOff x="6398182" y="2003067"/>
            <a:chExt cx="3062729" cy="1610996"/>
          </a:xfrm>
        </p:grpSpPr>
        <p:sp>
          <p:nvSpPr>
            <p:cNvPr id="110" name="Rectangle 23"/>
            <p:cNvSpPr/>
            <p:nvPr/>
          </p:nvSpPr>
          <p:spPr>
            <a:xfrm>
              <a:off x="6548041" y="2003067"/>
              <a:ext cx="2912870" cy="923330"/>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No Objeción a préstamos afectados por el Art 117 Ley 1644</a:t>
              </a:r>
            </a:p>
            <a:p>
              <a:endParaRPr lang="es-CR" b="1" dirty="0">
                <a:solidFill>
                  <a:schemeClr val="tx2">
                    <a:lumMod val="60000"/>
                    <a:lumOff val="40000"/>
                  </a:schemeClr>
                </a:solidFill>
                <a:latin typeface="Tw Cen MT Condensed" panose="020B0606020104020203" pitchFamily="34" charset="0"/>
              </a:endParaRPr>
            </a:p>
          </p:txBody>
        </p:sp>
        <p:cxnSp>
          <p:nvCxnSpPr>
            <p:cNvPr id="111" name="Elbow Connector 14"/>
            <p:cNvCxnSpPr/>
            <p:nvPr/>
          </p:nvCxnSpPr>
          <p:spPr>
            <a:xfrm rot="5400000" flipH="1" flipV="1">
              <a:off x="5751695" y="2811768"/>
              <a:ext cx="1448782" cy="155807"/>
            </a:xfrm>
            <a:prstGeom prst="bentConnector2">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7" name="Grupo 16"/>
          <p:cNvGrpSpPr/>
          <p:nvPr/>
        </p:nvGrpSpPr>
        <p:grpSpPr>
          <a:xfrm>
            <a:off x="6999258" y="2360146"/>
            <a:ext cx="2207773" cy="879883"/>
            <a:chOff x="7387649" y="3100899"/>
            <a:chExt cx="2207773" cy="1119650"/>
          </a:xfrm>
        </p:grpSpPr>
        <p:cxnSp>
          <p:nvCxnSpPr>
            <p:cNvPr id="113" name="Elbow Connector 14"/>
            <p:cNvCxnSpPr/>
            <p:nvPr/>
          </p:nvCxnSpPr>
          <p:spPr>
            <a:xfrm rot="5400000" flipH="1" flipV="1">
              <a:off x="7040275" y="3687134"/>
              <a:ext cx="880789" cy="186041"/>
            </a:xfrm>
            <a:prstGeom prst="bentConnector3">
              <a:avLst>
                <a:gd name="adj1" fmla="val 99373"/>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22" name="Rectangle 23"/>
            <p:cNvSpPr/>
            <p:nvPr/>
          </p:nvSpPr>
          <p:spPr>
            <a:xfrm>
              <a:off x="7480671" y="3100899"/>
              <a:ext cx="2114751" cy="646331"/>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Registro y actualización de Roles</a:t>
              </a:r>
              <a:r>
                <a:rPr lang="es-CR" b="1" dirty="0" smtClean="0">
                  <a:solidFill>
                    <a:schemeClr val="tx2">
                      <a:lumMod val="60000"/>
                      <a:lumOff val="40000"/>
                    </a:schemeClr>
                  </a:solidFill>
                  <a:latin typeface="Tw Cen MT Condensed" panose="020B0606020104020203" pitchFamily="34" charset="0"/>
                </a:rPr>
                <a:t> </a:t>
              </a:r>
              <a:r>
                <a:rPr lang="es-CR" b="1" dirty="0">
                  <a:solidFill>
                    <a:schemeClr val="tx2">
                      <a:lumMod val="60000"/>
                      <a:lumOff val="40000"/>
                    </a:schemeClr>
                  </a:solidFill>
                  <a:latin typeface="Tw Cen MT Condensed" panose="020B0606020104020203" pitchFamily="34" charset="0"/>
                </a:rPr>
                <a:t>Fase II</a:t>
              </a:r>
            </a:p>
          </p:txBody>
        </p:sp>
      </p:grpSp>
      <p:grpSp>
        <p:nvGrpSpPr>
          <p:cNvPr id="121" name="Grupo 120"/>
          <p:cNvGrpSpPr/>
          <p:nvPr/>
        </p:nvGrpSpPr>
        <p:grpSpPr>
          <a:xfrm>
            <a:off x="7812360" y="3721289"/>
            <a:ext cx="1800200" cy="1227079"/>
            <a:chOff x="7932519" y="2686409"/>
            <a:chExt cx="1800200" cy="1293853"/>
          </a:xfrm>
        </p:grpSpPr>
        <p:cxnSp>
          <p:nvCxnSpPr>
            <p:cNvPr id="141" name="Elbow Connector 14"/>
            <p:cNvCxnSpPr/>
            <p:nvPr/>
          </p:nvCxnSpPr>
          <p:spPr>
            <a:xfrm rot="16200000" flipH="1">
              <a:off x="7781554" y="2837374"/>
              <a:ext cx="506684" cy="204753"/>
            </a:xfrm>
            <a:prstGeom prst="bent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43" name="Rectangle 23"/>
            <p:cNvSpPr/>
            <p:nvPr/>
          </p:nvSpPr>
          <p:spPr>
            <a:xfrm>
              <a:off x="8076535" y="3006687"/>
              <a:ext cx="1656184" cy="973575"/>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Grupos </a:t>
              </a:r>
              <a:r>
                <a:rPr lang="es-CR" b="1" dirty="0" smtClean="0">
                  <a:solidFill>
                    <a:schemeClr val="tx2">
                      <a:lumMod val="60000"/>
                      <a:lumOff val="40000"/>
                    </a:schemeClr>
                  </a:solidFill>
                  <a:latin typeface="Tw Cen MT Condensed" panose="020B0606020104020203" pitchFamily="34" charset="0"/>
                </a:rPr>
                <a:t>de</a:t>
              </a:r>
            </a:p>
            <a:p>
              <a:r>
                <a:rPr lang="es-CR" b="1" dirty="0" smtClean="0">
                  <a:solidFill>
                    <a:schemeClr val="tx2">
                      <a:lumMod val="60000"/>
                      <a:lumOff val="40000"/>
                    </a:schemeClr>
                  </a:solidFill>
                  <a:latin typeface="Tw Cen MT Condensed" panose="020B0606020104020203" pitchFamily="34" charset="0"/>
                </a:rPr>
                <a:t> interés </a:t>
              </a:r>
              <a:r>
                <a:rPr lang="es-CR" b="1" dirty="0">
                  <a:solidFill>
                    <a:schemeClr val="tx2">
                      <a:lumMod val="60000"/>
                      <a:lumOff val="40000"/>
                    </a:schemeClr>
                  </a:solidFill>
                  <a:latin typeface="Tw Cen MT Condensed" panose="020B0606020104020203" pitchFamily="34" charset="0"/>
                </a:rPr>
                <a:t>económico</a:t>
              </a:r>
            </a:p>
          </p:txBody>
        </p:sp>
      </p:grpSp>
      <p:grpSp>
        <p:nvGrpSpPr>
          <p:cNvPr id="55" name="Grupo 54"/>
          <p:cNvGrpSpPr/>
          <p:nvPr/>
        </p:nvGrpSpPr>
        <p:grpSpPr>
          <a:xfrm>
            <a:off x="161674" y="3238161"/>
            <a:ext cx="8730806" cy="414942"/>
            <a:chOff x="89666" y="4015066"/>
            <a:chExt cx="8730806" cy="382721"/>
          </a:xfrm>
        </p:grpSpPr>
        <p:sp>
          <p:nvSpPr>
            <p:cNvPr id="56" name="OTLSHAPE_TB_00000000000000000000000000000000_ScaleContainer"/>
            <p:cNvSpPr/>
            <p:nvPr>
              <p:custDataLst>
                <p:tags r:id="rId3"/>
              </p:custDataLst>
            </p:nvPr>
          </p:nvSpPr>
          <p:spPr>
            <a:xfrm>
              <a:off x="89666" y="4015066"/>
              <a:ext cx="8718819" cy="381000"/>
            </a:xfrm>
            <a:prstGeom prst="roundRect">
              <a:avLst>
                <a:gd name="adj" fmla="val 100000"/>
              </a:avLst>
            </a:prstGeom>
            <a:solidFill>
              <a:schemeClr val="accent1">
                <a:lumMod val="75000"/>
              </a:schemeClr>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OTLSHAPE_TB_00000000000000000000000000000000_ScaleContainer"/>
            <p:cNvSpPr/>
            <p:nvPr>
              <p:custDataLst>
                <p:tags r:id="rId4"/>
              </p:custDataLst>
            </p:nvPr>
          </p:nvSpPr>
          <p:spPr>
            <a:xfrm>
              <a:off x="90761" y="4016787"/>
              <a:ext cx="4304652" cy="381000"/>
            </a:xfrm>
            <a:prstGeom prst="roundRect">
              <a:avLst>
                <a:gd name="adj" fmla="val 100000"/>
              </a:avLst>
            </a:prstGeom>
            <a:solidFill>
              <a:srgbClr val="92D050"/>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pSp>
          <p:nvGrpSpPr>
            <p:cNvPr id="62" name="Grupo 61"/>
            <p:cNvGrpSpPr/>
            <p:nvPr/>
          </p:nvGrpSpPr>
          <p:grpSpPr>
            <a:xfrm>
              <a:off x="109405" y="4031123"/>
              <a:ext cx="8711067" cy="333981"/>
              <a:chOff x="109405" y="4022156"/>
              <a:chExt cx="8711067" cy="333981"/>
            </a:xfrm>
          </p:grpSpPr>
          <p:sp>
            <p:nvSpPr>
              <p:cNvPr id="63" name="Rectángulo 62"/>
              <p:cNvSpPr/>
              <p:nvPr/>
            </p:nvSpPr>
            <p:spPr>
              <a:xfrm>
                <a:off x="2470464"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Ago</a:t>
                </a:r>
                <a:endParaRPr lang="es-CR" sz="1200" b="1" dirty="0"/>
              </a:p>
            </p:txBody>
          </p:sp>
          <p:sp>
            <p:nvSpPr>
              <p:cNvPr id="64" name="Rectángulo 63"/>
              <p:cNvSpPr/>
              <p:nvPr/>
            </p:nvSpPr>
            <p:spPr>
              <a:xfrm>
                <a:off x="3166028"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Oct</a:t>
                </a:r>
                <a:endParaRPr lang="es-CR" sz="1200" b="1" dirty="0"/>
              </a:p>
            </p:txBody>
          </p:sp>
          <p:cxnSp>
            <p:nvCxnSpPr>
              <p:cNvPr id="65" name="Conector recto 64"/>
              <p:cNvCxnSpPr/>
              <p:nvPr/>
            </p:nvCxnSpPr>
            <p:spPr>
              <a:xfrm>
                <a:off x="3686650"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66" name="Conector recto 65"/>
              <p:cNvCxnSpPr/>
              <p:nvPr/>
            </p:nvCxnSpPr>
            <p:spPr>
              <a:xfrm>
                <a:off x="4386941" y="4077072"/>
                <a:ext cx="0" cy="21602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67" name="Rectángulo 66"/>
              <p:cNvSpPr/>
              <p:nvPr/>
            </p:nvSpPr>
            <p:spPr>
              <a:xfrm>
                <a:off x="467544" y="4024467"/>
                <a:ext cx="443280"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Feb</a:t>
                </a:r>
                <a:endParaRPr lang="es-CR" sz="1200" b="1" dirty="0"/>
              </a:p>
            </p:txBody>
          </p:sp>
          <p:sp>
            <p:nvSpPr>
              <p:cNvPr id="68" name="Rectángulo 67"/>
              <p:cNvSpPr/>
              <p:nvPr/>
            </p:nvSpPr>
            <p:spPr>
              <a:xfrm>
                <a:off x="717041"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a:t>M</a:t>
                </a:r>
                <a:r>
                  <a:rPr lang="es-CR" sz="1200" b="1" dirty="0" smtClean="0"/>
                  <a:t>ar</a:t>
                </a:r>
                <a:endParaRPr lang="es-CR" sz="1200" b="1" dirty="0"/>
              </a:p>
            </p:txBody>
          </p:sp>
          <p:sp>
            <p:nvSpPr>
              <p:cNvPr id="69" name="Rectángulo 68"/>
              <p:cNvSpPr/>
              <p:nvPr/>
            </p:nvSpPr>
            <p:spPr>
              <a:xfrm>
                <a:off x="1079540"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Abr</a:t>
                </a:r>
                <a:endParaRPr lang="es-CR" sz="1200" b="1" dirty="0"/>
              </a:p>
            </p:txBody>
          </p:sp>
          <p:sp>
            <p:nvSpPr>
              <p:cNvPr id="70" name="Rectángulo 69"/>
              <p:cNvSpPr/>
              <p:nvPr/>
            </p:nvSpPr>
            <p:spPr>
              <a:xfrm>
                <a:off x="1465705"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May</a:t>
                </a:r>
                <a:endParaRPr lang="es-CR" sz="1200" b="1" dirty="0"/>
              </a:p>
            </p:txBody>
          </p:sp>
          <p:sp>
            <p:nvSpPr>
              <p:cNvPr id="71" name="Rectángulo 70"/>
              <p:cNvSpPr/>
              <p:nvPr/>
            </p:nvSpPr>
            <p:spPr>
              <a:xfrm>
                <a:off x="1826176"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Jun</a:t>
                </a:r>
                <a:endParaRPr lang="es-CR" sz="1200" b="1" dirty="0"/>
              </a:p>
            </p:txBody>
          </p:sp>
          <p:sp>
            <p:nvSpPr>
              <p:cNvPr id="72" name="Rectángulo 71"/>
              <p:cNvSpPr/>
              <p:nvPr/>
            </p:nvSpPr>
            <p:spPr>
              <a:xfrm>
                <a:off x="2822519"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Set</a:t>
                </a:r>
                <a:endParaRPr lang="es-CR" sz="1200" b="1" dirty="0"/>
              </a:p>
            </p:txBody>
          </p:sp>
          <p:sp>
            <p:nvSpPr>
              <p:cNvPr id="73" name="Rectángulo 72"/>
              <p:cNvSpPr/>
              <p:nvPr/>
            </p:nvSpPr>
            <p:spPr>
              <a:xfrm>
                <a:off x="3509537"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Nov</a:t>
                </a:r>
                <a:endParaRPr lang="es-CR" sz="1200" b="1" dirty="0"/>
              </a:p>
            </p:txBody>
          </p:sp>
          <p:sp>
            <p:nvSpPr>
              <p:cNvPr id="74" name="Rectángulo 73"/>
              <p:cNvSpPr/>
              <p:nvPr/>
            </p:nvSpPr>
            <p:spPr>
              <a:xfrm>
                <a:off x="3861593"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Dic</a:t>
                </a:r>
                <a:endParaRPr lang="es-CR" sz="1200" b="1" dirty="0"/>
              </a:p>
            </p:txBody>
          </p:sp>
          <p:sp>
            <p:nvSpPr>
              <p:cNvPr id="75" name="Rectángulo 74"/>
              <p:cNvSpPr/>
              <p:nvPr/>
            </p:nvSpPr>
            <p:spPr>
              <a:xfrm>
                <a:off x="2126955"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Jul</a:t>
                </a:r>
                <a:endParaRPr lang="es-CR" sz="1200" b="1" dirty="0"/>
              </a:p>
            </p:txBody>
          </p:sp>
          <p:cxnSp>
            <p:nvCxnSpPr>
              <p:cNvPr id="76" name="Conector recto 75"/>
              <p:cNvCxnSpPr/>
              <p:nvPr/>
            </p:nvCxnSpPr>
            <p:spPr>
              <a:xfrm>
                <a:off x="869048"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7" name="Conector recto 76"/>
              <p:cNvCxnSpPr/>
              <p:nvPr/>
            </p:nvCxnSpPr>
            <p:spPr>
              <a:xfrm>
                <a:off x="1609860"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4" name="Conector recto 83"/>
              <p:cNvCxnSpPr/>
              <p:nvPr/>
            </p:nvCxnSpPr>
            <p:spPr>
              <a:xfrm>
                <a:off x="201991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5" name="Conector recto 84"/>
              <p:cNvCxnSpPr/>
              <p:nvPr/>
            </p:nvCxnSpPr>
            <p:spPr>
              <a:xfrm>
                <a:off x="233068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6" name="Conector recto 85"/>
              <p:cNvCxnSpPr/>
              <p:nvPr/>
            </p:nvCxnSpPr>
            <p:spPr>
              <a:xfrm>
                <a:off x="2623622"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7" name="Conector recto 86"/>
              <p:cNvCxnSpPr/>
              <p:nvPr/>
            </p:nvCxnSpPr>
            <p:spPr>
              <a:xfrm>
                <a:off x="300075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8" name="Conector recto 87"/>
              <p:cNvCxnSpPr/>
              <p:nvPr/>
            </p:nvCxnSpPr>
            <p:spPr>
              <a:xfrm>
                <a:off x="3343702"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9" name="Conector recto 88"/>
              <p:cNvCxnSpPr/>
              <p:nvPr/>
            </p:nvCxnSpPr>
            <p:spPr>
              <a:xfrm>
                <a:off x="4045278"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91" name="Conector recto 90"/>
              <p:cNvCxnSpPr/>
              <p:nvPr/>
            </p:nvCxnSpPr>
            <p:spPr>
              <a:xfrm>
                <a:off x="51027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92" name="Conector recto 91"/>
              <p:cNvCxnSpPr/>
              <p:nvPr/>
            </p:nvCxnSpPr>
            <p:spPr>
              <a:xfrm>
                <a:off x="1245263"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93" name="Rectángulo 92"/>
              <p:cNvSpPr/>
              <p:nvPr/>
            </p:nvSpPr>
            <p:spPr>
              <a:xfrm>
                <a:off x="109405" y="4024467"/>
                <a:ext cx="430147"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Ene</a:t>
                </a:r>
                <a:endParaRPr lang="es-CR" sz="1200" b="1" dirty="0"/>
              </a:p>
            </p:txBody>
          </p:sp>
          <p:sp>
            <p:nvSpPr>
              <p:cNvPr id="95" name="Rectángulo 94"/>
              <p:cNvSpPr/>
              <p:nvPr/>
            </p:nvSpPr>
            <p:spPr>
              <a:xfrm>
                <a:off x="4377343" y="4022156"/>
                <a:ext cx="430147"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Ene</a:t>
                </a:r>
                <a:endParaRPr lang="es-CR" sz="1200" b="1" dirty="0"/>
              </a:p>
            </p:txBody>
          </p:sp>
          <p:sp>
            <p:nvSpPr>
              <p:cNvPr id="96" name="Rectángulo 95"/>
              <p:cNvSpPr/>
              <p:nvPr/>
            </p:nvSpPr>
            <p:spPr>
              <a:xfrm>
                <a:off x="4735482" y="4022156"/>
                <a:ext cx="443280"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Feb</a:t>
                </a:r>
                <a:endParaRPr lang="es-CR" sz="1200" b="1" dirty="0"/>
              </a:p>
            </p:txBody>
          </p:sp>
          <p:sp>
            <p:nvSpPr>
              <p:cNvPr id="97" name="Rectángulo 96"/>
              <p:cNvSpPr/>
              <p:nvPr/>
            </p:nvSpPr>
            <p:spPr>
              <a:xfrm>
                <a:off x="4984979"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a:t>M</a:t>
                </a:r>
                <a:r>
                  <a:rPr lang="es-CR" sz="1200" b="1" dirty="0" smtClean="0"/>
                  <a:t>ar</a:t>
                </a:r>
                <a:endParaRPr lang="es-CR" sz="1200" b="1" dirty="0"/>
              </a:p>
            </p:txBody>
          </p:sp>
          <p:sp>
            <p:nvSpPr>
              <p:cNvPr id="98" name="Rectángulo 97"/>
              <p:cNvSpPr/>
              <p:nvPr/>
            </p:nvSpPr>
            <p:spPr>
              <a:xfrm>
                <a:off x="5347478"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Abr</a:t>
                </a:r>
                <a:endParaRPr lang="es-CR" sz="1200" b="1" dirty="0"/>
              </a:p>
            </p:txBody>
          </p:sp>
          <p:sp>
            <p:nvSpPr>
              <p:cNvPr id="99" name="Rectángulo 98"/>
              <p:cNvSpPr/>
              <p:nvPr/>
            </p:nvSpPr>
            <p:spPr>
              <a:xfrm>
                <a:off x="5733643"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May</a:t>
                </a:r>
                <a:endParaRPr lang="es-CR" sz="1200" b="1" dirty="0"/>
              </a:p>
            </p:txBody>
          </p:sp>
          <p:sp>
            <p:nvSpPr>
              <p:cNvPr id="100" name="Rectángulo 99"/>
              <p:cNvSpPr/>
              <p:nvPr/>
            </p:nvSpPr>
            <p:spPr>
              <a:xfrm>
                <a:off x="6094114"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Jun</a:t>
                </a:r>
                <a:endParaRPr lang="es-CR" sz="1200" b="1" dirty="0"/>
              </a:p>
            </p:txBody>
          </p:sp>
          <p:sp>
            <p:nvSpPr>
              <p:cNvPr id="101" name="Rectángulo 100"/>
              <p:cNvSpPr/>
              <p:nvPr/>
            </p:nvSpPr>
            <p:spPr>
              <a:xfrm>
                <a:off x="6738402"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Ago</a:t>
                </a:r>
                <a:endParaRPr lang="es-CR" sz="1200" b="1" dirty="0"/>
              </a:p>
            </p:txBody>
          </p:sp>
          <p:sp>
            <p:nvSpPr>
              <p:cNvPr id="102" name="Rectángulo 101"/>
              <p:cNvSpPr/>
              <p:nvPr/>
            </p:nvSpPr>
            <p:spPr>
              <a:xfrm>
                <a:off x="7090457"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Set</a:t>
                </a:r>
                <a:endParaRPr lang="es-CR" sz="1200" b="1" dirty="0"/>
              </a:p>
            </p:txBody>
          </p:sp>
          <p:sp>
            <p:nvSpPr>
              <p:cNvPr id="103" name="Rectángulo 102"/>
              <p:cNvSpPr/>
              <p:nvPr/>
            </p:nvSpPr>
            <p:spPr>
              <a:xfrm>
                <a:off x="7433966"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Oct</a:t>
                </a:r>
                <a:endParaRPr lang="es-CR" sz="1200" b="1" dirty="0"/>
              </a:p>
            </p:txBody>
          </p:sp>
          <p:sp>
            <p:nvSpPr>
              <p:cNvPr id="108" name="Rectángulo 107"/>
              <p:cNvSpPr/>
              <p:nvPr/>
            </p:nvSpPr>
            <p:spPr>
              <a:xfrm>
                <a:off x="7777475"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Nov</a:t>
                </a:r>
                <a:endParaRPr lang="es-CR" sz="1200" b="1" dirty="0"/>
              </a:p>
            </p:txBody>
          </p:sp>
          <p:sp>
            <p:nvSpPr>
              <p:cNvPr id="109" name="Rectángulo 108"/>
              <p:cNvSpPr/>
              <p:nvPr/>
            </p:nvSpPr>
            <p:spPr>
              <a:xfrm>
                <a:off x="8129531"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Dic</a:t>
                </a:r>
                <a:endParaRPr lang="es-CR" sz="1200" b="1" dirty="0"/>
              </a:p>
            </p:txBody>
          </p:sp>
          <p:sp>
            <p:nvSpPr>
              <p:cNvPr id="115" name="Rectángulo 114"/>
              <p:cNvSpPr/>
              <p:nvPr/>
            </p:nvSpPr>
            <p:spPr>
              <a:xfrm>
                <a:off x="6394893"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Jul</a:t>
                </a:r>
                <a:endParaRPr lang="es-CR" sz="1200" b="1" dirty="0"/>
              </a:p>
            </p:txBody>
          </p:sp>
          <p:cxnSp>
            <p:nvCxnSpPr>
              <p:cNvPr id="116" name="Conector recto 115"/>
              <p:cNvCxnSpPr/>
              <p:nvPr/>
            </p:nvCxnSpPr>
            <p:spPr>
              <a:xfrm>
                <a:off x="5136986"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17" name="Conector recto 116"/>
              <p:cNvCxnSpPr/>
              <p:nvPr/>
            </p:nvCxnSpPr>
            <p:spPr>
              <a:xfrm>
                <a:off x="5877798"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6" name="Conector recto 125"/>
              <p:cNvCxnSpPr/>
              <p:nvPr/>
            </p:nvCxnSpPr>
            <p:spPr>
              <a:xfrm>
                <a:off x="628785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7" name="Conector recto 126"/>
              <p:cNvCxnSpPr/>
              <p:nvPr/>
            </p:nvCxnSpPr>
            <p:spPr>
              <a:xfrm>
                <a:off x="659862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8" name="Conector recto 127"/>
              <p:cNvCxnSpPr/>
              <p:nvPr/>
            </p:nvCxnSpPr>
            <p:spPr>
              <a:xfrm>
                <a:off x="6891560"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9" name="Conector recto 128"/>
              <p:cNvCxnSpPr/>
              <p:nvPr/>
            </p:nvCxnSpPr>
            <p:spPr>
              <a:xfrm>
                <a:off x="726869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0" name="Conector recto 129"/>
              <p:cNvCxnSpPr/>
              <p:nvPr/>
            </p:nvCxnSpPr>
            <p:spPr>
              <a:xfrm>
                <a:off x="7611640"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1" name="Conector recto 130"/>
              <p:cNvCxnSpPr/>
              <p:nvPr/>
            </p:nvCxnSpPr>
            <p:spPr>
              <a:xfrm>
                <a:off x="7954588"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2" name="Conector recto 131"/>
              <p:cNvCxnSpPr/>
              <p:nvPr/>
            </p:nvCxnSpPr>
            <p:spPr>
              <a:xfrm>
                <a:off x="8313216"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3" name="Conector recto 132"/>
              <p:cNvCxnSpPr/>
              <p:nvPr/>
            </p:nvCxnSpPr>
            <p:spPr>
              <a:xfrm>
                <a:off x="477821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4" name="Conector recto 133"/>
              <p:cNvCxnSpPr/>
              <p:nvPr/>
            </p:nvCxnSpPr>
            <p:spPr>
              <a:xfrm>
                <a:off x="5513201"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38" name="Grupo 137"/>
          <p:cNvGrpSpPr/>
          <p:nvPr/>
        </p:nvGrpSpPr>
        <p:grpSpPr>
          <a:xfrm>
            <a:off x="2378357" y="3820709"/>
            <a:ext cx="321435" cy="390477"/>
            <a:chOff x="1292783" y="5949280"/>
            <a:chExt cx="321435" cy="360155"/>
          </a:xfrm>
        </p:grpSpPr>
        <p:sp>
          <p:nvSpPr>
            <p:cNvPr id="139" name="OTLSHAPE_TB_00000000000000000000000000000000_TodayMarkerShape"/>
            <p:cNvSpPr/>
            <p:nvPr>
              <p:custDataLst>
                <p:tags r:id="rId1"/>
              </p:custDataLst>
            </p:nvPr>
          </p:nvSpPr>
          <p:spPr>
            <a:xfrm>
              <a:off x="1403648" y="5949280"/>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0" name="OTLSHAPE_TB_00000000000000000000000000000000_TodayMarkerText"/>
            <p:cNvSpPr txBox="1"/>
            <p:nvPr>
              <p:custDataLst>
                <p:tags r:id="rId2"/>
              </p:custDataLst>
            </p:nvPr>
          </p:nvSpPr>
          <p:spPr>
            <a:xfrm>
              <a:off x="1292783" y="6063214"/>
              <a:ext cx="321435" cy="246221"/>
            </a:xfrm>
            <a:prstGeom prst="rect">
              <a:avLst/>
            </a:prstGeom>
            <a:noFill/>
          </p:spPr>
          <p:txBody>
            <a:bodyPr vert="horz" wrap="none" lIns="0" tIns="0" rIns="0" bIns="0" rtlCol="0" anchor="ctr" anchorCtr="0">
              <a:spAutoFit/>
            </a:bodyPr>
            <a:lstStyle/>
            <a:p>
              <a:pPr algn="ctr"/>
              <a:r>
                <a:rPr lang="es-CR" sz="1600" spc="-20" dirty="0" smtClean="0">
                  <a:solidFill>
                    <a:schemeClr val="dk1"/>
                  </a:solidFill>
                  <a:latin typeface="Calibri" panose="020F0502020204030204" pitchFamily="34" charset="0"/>
                </a:rPr>
                <a:t>Hoy</a:t>
              </a:r>
              <a:endParaRPr lang="es-CR" sz="1600" spc="-20" dirty="0">
                <a:solidFill>
                  <a:schemeClr val="dk1"/>
                </a:solidFill>
                <a:latin typeface="Calibri" panose="020F0502020204030204" pitchFamily="34" charset="0"/>
              </a:endParaRPr>
            </a:p>
          </p:txBody>
        </p:sp>
      </p:grpSp>
      <p:sp>
        <p:nvSpPr>
          <p:cNvPr id="158" name="Título 1"/>
          <p:cNvSpPr txBox="1">
            <a:spLocks/>
          </p:cNvSpPr>
          <p:nvPr/>
        </p:nvSpPr>
        <p:spPr>
          <a:xfrm>
            <a:off x="323528" y="332656"/>
            <a:ext cx="8209957" cy="6914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2"/>
                </a:solidFill>
                <a:latin typeface="+mj-lt"/>
                <a:ea typeface="+mj-ea"/>
                <a:cs typeface="+mj-cs"/>
              </a:defRPr>
            </a:lvl1pPr>
          </a:lstStyle>
          <a:p>
            <a:r>
              <a:rPr lang="es-CR" sz="3600" dirty="0" smtClean="0"/>
              <a:t>Alcance del proyecto 2016-2017</a:t>
            </a:r>
            <a:endParaRPr lang="es-CR" sz="3600" dirty="0"/>
          </a:p>
        </p:txBody>
      </p:sp>
      <p:sp>
        <p:nvSpPr>
          <p:cNvPr id="33" name="Flecha abajo 32"/>
          <p:cNvSpPr/>
          <p:nvPr/>
        </p:nvSpPr>
        <p:spPr>
          <a:xfrm>
            <a:off x="4847736" y="2567726"/>
            <a:ext cx="553007" cy="652059"/>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cxnSp>
        <p:nvCxnSpPr>
          <p:cNvPr id="4" name="3 Conector recto de flecha"/>
          <p:cNvCxnSpPr/>
          <p:nvPr/>
        </p:nvCxnSpPr>
        <p:spPr>
          <a:xfrm flipV="1">
            <a:off x="3927015" y="2780928"/>
            <a:ext cx="0" cy="42048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0" name="89 Conector recto de flecha"/>
          <p:cNvCxnSpPr/>
          <p:nvPr/>
        </p:nvCxnSpPr>
        <p:spPr>
          <a:xfrm flipV="1">
            <a:off x="3275856" y="2780928"/>
            <a:ext cx="0" cy="42048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4" name="93 Conector recto de flecha"/>
          <p:cNvCxnSpPr/>
          <p:nvPr/>
        </p:nvCxnSpPr>
        <p:spPr>
          <a:xfrm flipH="1">
            <a:off x="3275856" y="2780928"/>
            <a:ext cx="657745" cy="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04" name="Rectangle 23"/>
          <p:cNvSpPr/>
          <p:nvPr/>
        </p:nvSpPr>
        <p:spPr>
          <a:xfrm>
            <a:off x="1715990" y="1484784"/>
            <a:ext cx="1565870" cy="369332"/>
          </a:xfrm>
          <a:prstGeom prst="rect">
            <a:avLst/>
          </a:prstGeom>
        </p:spPr>
        <p:txBody>
          <a:bodyPr wrap="square">
            <a:spAutoFit/>
          </a:bodyPr>
          <a:lstStyle/>
          <a:p>
            <a:r>
              <a:rPr lang="es-CR" b="1" dirty="0" smtClean="0">
                <a:solidFill>
                  <a:schemeClr val="tx2">
                    <a:lumMod val="60000"/>
                    <a:lumOff val="40000"/>
                  </a:schemeClr>
                </a:solidFill>
                <a:latin typeface="Tw Cen MT Condensed" panose="020B0606020104020203" pitchFamily="34" charset="0"/>
              </a:rPr>
              <a:t>SUGEF Directo</a:t>
            </a:r>
            <a:endParaRPr lang="es-CR" b="1" dirty="0">
              <a:solidFill>
                <a:schemeClr val="tx2">
                  <a:lumMod val="60000"/>
                  <a:lumOff val="40000"/>
                </a:schemeClr>
              </a:solidFill>
              <a:latin typeface="Tw Cen MT Condensed" panose="020B0606020104020203" pitchFamily="34" charset="0"/>
            </a:endParaRPr>
          </a:p>
        </p:txBody>
      </p:sp>
      <p:cxnSp>
        <p:nvCxnSpPr>
          <p:cNvPr id="30" name="29 Conector angular"/>
          <p:cNvCxnSpPr>
            <a:stCxn id="69" idx="0"/>
            <a:endCxn id="104" idx="1"/>
          </p:cNvCxnSpPr>
          <p:nvPr/>
        </p:nvCxnSpPr>
        <p:spPr>
          <a:xfrm rot="5400000" flipH="1" flipV="1">
            <a:off x="812191" y="2354278"/>
            <a:ext cx="1588626" cy="21897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35 Conector recto de flecha"/>
          <p:cNvCxnSpPr/>
          <p:nvPr/>
        </p:nvCxnSpPr>
        <p:spPr>
          <a:xfrm flipV="1">
            <a:off x="3583506" y="2669528"/>
            <a:ext cx="0" cy="111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25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3996466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531" y="1600200"/>
            <a:ext cx="6226314"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4285230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F40B41D-FD10-4A38-B39B-626510BD49B7}" type="slidenum">
              <a:rPr lang="en-US" smtClean="0">
                <a:solidFill>
                  <a:prstClr val="black">
                    <a:tint val="75000"/>
                  </a:prstClr>
                </a:solidFill>
              </a:rPr>
              <a:pPr/>
              <a:t>42</a:t>
            </a:fld>
            <a:endParaRPr lang="en-US" dirty="0">
              <a:solidFill>
                <a:prstClr val="black">
                  <a:tint val="75000"/>
                </a:prstClr>
              </a:solidFill>
            </a:endParaRPr>
          </a:p>
        </p:txBody>
      </p:sp>
      <p:sp>
        <p:nvSpPr>
          <p:cNvPr id="3" name="Título 1"/>
          <p:cNvSpPr txBox="1">
            <a:spLocks/>
          </p:cNvSpPr>
          <p:nvPr/>
        </p:nvSpPr>
        <p:spPr>
          <a:xfrm>
            <a:off x="386399" y="2492896"/>
            <a:ext cx="8219905" cy="1143000"/>
          </a:xfrm>
          <a:prstGeom prst="rect">
            <a:avLst/>
          </a:prstGeom>
        </p:spPr>
        <p:txBody>
          <a:bodyPr/>
          <a:lstStyle>
            <a:lvl1pPr algn="l" defTabSz="457200" rtl="0" eaLnBrk="1" latinLnBrk="0" hangingPunct="1">
              <a:spcBef>
                <a:spcPct val="0"/>
              </a:spcBef>
              <a:buNone/>
              <a:defRPr sz="4400" kern="1200">
                <a:solidFill>
                  <a:schemeClr val="tx2"/>
                </a:solidFill>
                <a:latin typeface="+mj-lt"/>
                <a:ea typeface="+mj-ea"/>
                <a:cs typeface="+mj-cs"/>
              </a:defRPr>
            </a:lvl1pPr>
          </a:lstStyle>
          <a:p>
            <a:pPr algn="ctr"/>
            <a:r>
              <a:rPr lang="es-CR" dirty="0" smtClean="0"/>
              <a:t>Cancelar solicitud</a:t>
            </a:r>
            <a:endParaRPr lang="es-CR" dirty="0"/>
          </a:p>
        </p:txBody>
      </p:sp>
    </p:spTree>
    <p:extLst>
      <p:ext uri="{BB962C8B-B14F-4D97-AF65-F5344CB8AC3E}">
        <p14:creationId xmlns:p14="http://schemas.microsoft.com/office/powerpoint/2010/main" val="26851455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2250276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1174700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F40B41D-FD10-4A38-B39B-626510BD49B7}" type="slidenum">
              <a:rPr lang="en-US" smtClean="0">
                <a:solidFill>
                  <a:prstClr val="black">
                    <a:tint val="75000"/>
                  </a:prstClr>
                </a:solidFill>
              </a:rPr>
              <a:pPr/>
              <a:t>45</a:t>
            </a:fld>
            <a:endParaRPr lang="en-US" dirty="0">
              <a:solidFill>
                <a:prstClr val="black">
                  <a:tint val="75000"/>
                </a:prstClr>
              </a:solidFill>
            </a:endParaRPr>
          </a:p>
        </p:txBody>
      </p:sp>
      <p:sp>
        <p:nvSpPr>
          <p:cNvPr id="3" name="Título 1"/>
          <p:cNvSpPr txBox="1">
            <a:spLocks/>
          </p:cNvSpPr>
          <p:nvPr/>
        </p:nvSpPr>
        <p:spPr>
          <a:xfrm>
            <a:off x="386399" y="2492896"/>
            <a:ext cx="8219905" cy="1143000"/>
          </a:xfrm>
          <a:prstGeom prst="rect">
            <a:avLst/>
          </a:prstGeom>
        </p:spPr>
        <p:txBody>
          <a:bodyPr/>
          <a:lstStyle>
            <a:lvl1pPr algn="l" defTabSz="457200" rtl="0" eaLnBrk="1" latinLnBrk="0" hangingPunct="1">
              <a:spcBef>
                <a:spcPct val="0"/>
              </a:spcBef>
              <a:buNone/>
              <a:defRPr sz="4400" kern="1200">
                <a:solidFill>
                  <a:schemeClr val="tx2"/>
                </a:solidFill>
                <a:latin typeface="+mj-lt"/>
                <a:ea typeface="+mj-ea"/>
                <a:cs typeface="+mj-cs"/>
              </a:defRPr>
            </a:lvl1pPr>
          </a:lstStyle>
          <a:p>
            <a:pPr algn="ctr"/>
            <a:r>
              <a:rPr lang="es-CR" dirty="0" smtClean="0"/>
              <a:t>Enviar solicitud</a:t>
            </a:r>
            <a:endParaRPr lang="es-CR" dirty="0"/>
          </a:p>
        </p:txBody>
      </p:sp>
    </p:spTree>
    <p:extLst>
      <p:ext uri="{BB962C8B-B14F-4D97-AF65-F5344CB8AC3E}">
        <p14:creationId xmlns:p14="http://schemas.microsoft.com/office/powerpoint/2010/main" val="2794488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1097429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3499693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4268101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F40B41D-FD10-4A38-B39B-626510BD49B7}" type="slidenum">
              <a:rPr lang="en-US" smtClean="0">
                <a:solidFill>
                  <a:prstClr val="black">
                    <a:tint val="75000"/>
                  </a:prstClr>
                </a:solidFill>
              </a:rPr>
              <a:pPr/>
              <a:t>49</a:t>
            </a:fld>
            <a:endParaRPr lang="en-US" dirty="0">
              <a:solidFill>
                <a:prstClr val="black">
                  <a:tint val="75000"/>
                </a:prstClr>
              </a:solidFill>
            </a:endParaRPr>
          </a:p>
        </p:txBody>
      </p:sp>
      <p:sp>
        <p:nvSpPr>
          <p:cNvPr id="3" name="Título 1"/>
          <p:cNvSpPr txBox="1">
            <a:spLocks/>
          </p:cNvSpPr>
          <p:nvPr/>
        </p:nvSpPr>
        <p:spPr>
          <a:xfrm>
            <a:off x="386399" y="2492896"/>
            <a:ext cx="8219905" cy="1143000"/>
          </a:xfrm>
          <a:prstGeom prst="rect">
            <a:avLst/>
          </a:prstGeom>
        </p:spPr>
        <p:txBody>
          <a:bodyPr/>
          <a:lstStyle>
            <a:lvl1pPr algn="l" defTabSz="457200" rtl="0" eaLnBrk="1" latinLnBrk="0" hangingPunct="1">
              <a:spcBef>
                <a:spcPct val="0"/>
              </a:spcBef>
              <a:buNone/>
              <a:defRPr sz="4400" kern="1200">
                <a:solidFill>
                  <a:schemeClr val="tx2"/>
                </a:solidFill>
                <a:latin typeface="+mj-lt"/>
                <a:ea typeface="+mj-ea"/>
                <a:cs typeface="+mj-cs"/>
              </a:defRPr>
            </a:lvl1pPr>
          </a:lstStyle>
          <a:p>
            <a:pPr algn="ctr"/>
            <a:r>
              <a:rPr lang="es-CR" dirty="0" smtClean="0"/>
              <a:t>Consulta expediente</a:t>
            </a:r>
            <a:endParaRPr lang="es-CR" dirty="0"/>
          </a:p>
        </p:txBody>
      </p:sp>
    </p:spTree>
    <p:extLst>
      <p:ext uri="{BB962C8B-B14F-4D97-AF65-F5344CB8AC3E}">
        <p14:creationId xmlns:p14="http://schemas.microsoft.com/office/powerpoint/2010/main" val="4108513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F40B41D-FD10-4A38-B39B-626510BD49B7}" type="slidenum">
              <a:rPr lang="en-US" smtClean="0">
                <a:solidFill>
                  <a:prstClr val="black">
                    <a:tint val="75000"/>
                  </a:prstClr>
                </a:solidFill>
              </a:rPr>
              <a:pPr/>
              <a:t>5</a:t>
            </a:fld>
            <a:endParaRPr lang="en-US" dirty="0">
              <a:solidFill>
                <a:prstClr val="black">
                  <a:tint val="75000"/>
                </a:prstClr>
              </a:solidFill>
            </a:endParaRPr>
          </a:p>
        </p:txBody>
      </p:sp>
      <p:sp>
        <p:nvSpPr>
          <p:cNvPr id="3" name="Título 1"/>
          <p:cNvSpPr txBox="1">
            <a:spLocks/>
          </p:cNvSpPr>
          <p:nvPr/>
        </p:nvSpPr>
        <p:spPr>
          <a:xfrm>
            <a:off x="386399" y="2492896"/>
            <a:ext cx="8219905" cy="1143000"/>
          </a:xfrm>
          <a:prstGeom prst="rect">
            <a:avLst/>
          </a:prstGeom>
        </p:spPr>
        <p:txBody>
          <a:bodyPr/>
          <a:lstStyle>
            <a:lvl1pPr algn="l" defTabSz="457200" rtl="0" eaLnBrk="1" latinLnBrk="0" hangingPunct="1">
              <a:spcBef>
                <a:spcPct val="0"/>
              </a:spcBef>
              <a:buNone/>
              <a:defRPr sz="4400" kern="1200">
                <a:solidFill>
                  <a:schemeClr val="tx2"/>
                </a:solidFill>
                <a:latin typeface="+mj-lt"/>
                <a:ea typeface="+mj-ea"/>
                <a:cs typeface="+mj-cs"/>
              </a:defRPr>
            </a:lvl1pPr>
          </a:lstStyle>
          <a:p>
            <a:pPr algn="ctr"/>
            <a:r>
              <a:rPr lang="es-CR" dirty="0" smtClean="0"/>
              <a:t>Servicio de Solicitud de Prórrogas</a:t>
            </a:r>
            <a:endParaRPr lang="es-CR" dirty="0"/>
          </a:p>
        </p:txBody>
      </p:sp>
    </p:spTree>
    <p:extLst>
      <p:ext uri="{BB962C8B-B14F-4D97-AF65-F5344CB8AC3E}">
        <p14:creationId xmlns:p14="http://schemas.microsoft.com/office/powerpoint/2010/main" val="15955331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1845738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14681945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2811242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934344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40650495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30202390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5" y="1600200"/>
            <a:ext cx="7003865" cy="4678363"/>
          </a:xfrm>
        </p:spPr>
      </p:pic>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10593971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F40B41D-FD10-4A38-B39B-626510BD49B7}" type="slidenum">
              <a:rPr lang="en-US" smtClean="0">
                <a:solidFill>
                  <a:prstClr val="black">
                    <a:tint val="75000"/>
                  </a:prstClr>
                </a:solidFill>
              </a:rPr>
              <a:pPr/>
              <a:t>57</a:t>
            </a:fld>
            <a:endParaRPr lang="en-US" dirty="0">
              <a:solidFill>
                <a:prstClr val="black">
                  <a:tint val="75000"/>
                </a:prstClr>
              </a:solidFill>
            </a:endParaRPr>
          </a:p>
        </p:txBody>
      </p:sp>
      <p:sp>
        <p:nvSpPr>
          <p:cNvPr id="3" name="Título 1"/>
          <p:cNvSpPr txBox="1">
            <a:spLocks/>
          </p:cNvSpPr>
          <p:nvPr/>
        </p:nvSpPr>
        <p:spPr>
          <a:xfrm>
            <a:off x="386399" y="2492896"/>
            <a:ext cx="8219905" cy="1143000"/>
          </a:xfrm>
          <a:prstGeom prst="rect">
            <a:avLst/>
          </a:prstGeom>
        </p:spPr>
        <p:txBody>
          <a:bodyPr/>
          <a:lstStyle>
            <a:lvl1pPr algn="l" defTabSz="457200" rtl="0" eaLnBrk="1" latinLnBrk="0" hangingPunct="1">
              <a:spcBef>
                <a:spcPct val="0"/>
              </a:spcBef>
              <a:buNone/>
              <a:defRPr sz="4400" kern="1200">
                <a:solidFill>
                  <a:schemeClr val="tx2"/>
                </a:solidFill>
                <a:latin typeface="+mj-lt"/>
                <a:ea typeface="+mj-ea"/>
                <a:cs typeface="+mj-cs"/>
              </a:defRPr>
            </a:lvl1pPr>
          </a:lstStyle>
          <a:p>
            <a:pPr algn="ctr"/>
            <a:r>
              <a:rPr lang="es-CR" dirty="0" smtClean="0"/>
              <a:t>Prórrogas no vigentes</a:t>
            </a:r>
            <a:endParaRPr lang="es-CR" dirty="0"/>
          </a:p>
        </p:txBody>
      </p:sp>
    </p:spTree>
    <p:extLst>
      <p:ext uri="{BB962C8B-B14F-4D97-AF65-F5344CB8AC3E}">
        <p14:creationId xmlns:p14="http://schemas.microsoft.com/office/powerpoint/2010/main" val="11498706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F40B41D-FD10-4A38-B39B-626510BD49B7}" type="slidenum">
              <a:rPr lang="en-US" smtClean="0">
                <a:solidFill>
                  <a:prstClr val="black">
                    <a:tint val="75000"/>
                  </a:prstClr>
                </a:solidFill>
              </a:rPr>
              <a:pPr/>
              <a:t>58</a:t>
            </a:fld>
            <a:endParaRPr lang="en-US" dirty="0">
              <a:solidFill>
                <a:prstClr val="black">
                  <a:tint val="75000"/>
                </a:prstClr>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047"/>
            <a:ext cx="9144000" cy="6107906"/>
          </a:xfrm>
          <a:prstGeom prst="rect">
            <a:avLst/>
          </a:prstGeom>
        </p:spPr>
      </p:pic>
    </p:spTree>
    <p:extLst>
      <p:ext uri="{BB962C8B-B14F-4D97-AF65-F5344CB8AC3E}">
        <p14:creationId xmlns:p14="http://schemas.microsoft.com/office/powerpoint/2010/main" val="1949198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F40B41D-FD10-4A38-B39B-626510BD49B7}" type="slidenum">
              <a:rPr lang="en-US" smtClean="0">
                <a:solidFill>
                  <a:prstClr val="black">
                    <a:tint val="75000"/>
                  </a:prstClr>
                </a:solidFill>
              </a:rPr>
              <a:pPr/>
              <a:t>59</a:t>
            </a:fld>
            <a:endParaRPr lang="en-US" dirty="0">
              <a:solidFill>
                <a:prstClr val="black">
                  <a:tint val="75000"/>
                </a:prstClr>
              </a:solidFill>
            </a:endParaRPr>
          </a:p>
        </p:txBody>
      </p:sp>
      <p:sp>
        <p:nvSpPr>
          <p:cNvPr id="3" name="Título 1"/>
          <p:cNvSpPr txBox="1">
            <a:spLocks/>
          </p:cNvSpPr>
          <p:nvPr/>
        </p:nvSpPr>
        <p:spPr>
          <a:xfrm>
            <a:off x="386399" y="2492896"/>
            <a:ext cx="8219905" cy="1143000"/>
          </a:xfrm>
          <a:prstGeom prst="rect">
            <a:avLst/>
          </a:prstGeom>
        </p:spPr>
        <p:txBody>
          <a:bodyPr/>
          <a:lstStyle>
            <a:lvl1pPr algn="l" defTabSz="457200" rtl="0" eaLnBrk="1" latinLnBrk="0" hangingPunct="1">
              <a:spcBef>
                <a:spcPct val="0"/>
              </a:spcBef>
              <a:buNone/>
              <a:defRPr sz="4400" kern="1200">
                <a:solidFill>
                  <a:schemeClr val="tx2"/>
                </a:solidFill>
                <a:latin typeface="+mj-lt"/>
                <a:ea typeface="+mj-ea"/>
                <a:cs typeface="+mj-cs"/>
              </a:defRPr>
            </a:lvl1pPr>
          </a:lstStyle>
          <a:p>
            <a:pPr algn="ctr"/>
            <a:r>
              <a:rPr lang="es-CR" dirty="0" smtClean="0"/>
              <a:t>Gracias</a:t>
            </a:r>
            <a:endParaRPr lang="es-CR" dirty="0"/>
          </a:p>
        </p:txBody>
      </p:sp>
    </p:spTree>
    <p:extLst>
      <p:ext uri="{BB962C8B-B14F-4D97-AF65-F5344CB8AC3E}">
        <p14:creationId xmlns:p14="http://schemas.microsoft.com/office/powerpoint/2010/main" val="1609743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7793037" cy="647700"/>
          </a:xfrm>
        </p:spPr>
        <p:txBody>
          <a:bodyPr>
            <a:normAutofit fontScale="90000"/>
          </a:bodyPr>
          <a:lstStyle/>
          <a:p>
            <a:pPr lvl="1" algn="l" defTabSz="457200" rtl="0">
              <a:spcBef>
                <a:spcPct val="0"/>
              </a:spcBef>
            </a:pPr>
            <a:r>
              <a:rPr lang="es-CR" sz="3600" dirty="0" smtClean="0">
                <a:solidFill>
                  <a:schemeClr val="tx2"/>
                </a:solidFill>
                <a:latin typeface="+mj-lt"/>
              </a:rPr>
              <a:t>Revisión y Ajustes a la normativa</a:t>
            </a:r>
            <a:r>
              <a:rPr lang="es-CR" dirty="0" smtClean="0">
                <a:latin typeface="Calibri Light" panose="020F0302020204030204" pitchFamily="34" charset="0"/>
              </a:rPr>
              <a:t/>
            </a:r>
            <a:br>
              <a:rPr lang="es-CR" dirty="0" smtClean="0">
                <a:latin typeface="Calibri Light" panose="020F0302020204030204" pitchFamily="34" charset="0"/>
              </a:rPr>
            </a:br>
            <a:endParaRPr lang="es-CR" sz="3600" dirty="0"/>
          </a:p>
        </p:txBody>
      </p:sp>
      <p:sp>
        <p:nvSpPr>
          <p:cNvPr id="3" name="2 Marcador de contenido"/>
          <p:cNvSpPr>
            <a:spLocks noGrp="1"/>
          </p:cNvSpPr>
          <p:nvPr>
            <p:ph idx="1"/>
          </p:nvPr>
        </p:nvSpPr>
        <p:spPr>
          <a:xfrm>
            <a:off x="827584" y="1700808"/>
            <a:ext cx="7632848" cy="4648200"/>
          </a:xfrm>
        </p:spPr>
        <p:txBody>
          <a:bodyPr>
            <a:normAutofit fontScale="92500" lnSpcReduction="20000"/>
          </a:bodyPr>
          <a:lstStyle/>
          <a:p>
            <a:pPr marL="0" indent="0">
              <a:buNone/>
            </a:pPr>
            <a:r>
              <a:rPr lang="es-CR" sz="2400" b="1" dirty="0"/>
              <a:t>Artículo 72 - Ley </a:t>
            </a:r>
            <a:r>
              <a:rPr lang="es-CR" sz="2400" b="1" dirty="0" smtClean="0"/>
              <a:t>1644  </a:t>
            </a:r>
            <a:r>
              <a:rPr lang="es-CR" sz="2400" b="1" dirty="0"/>
              <a:t>Ley Orgánica del Sistema Bancario Nacional</a:t>
            </a:r>
            <a:r>
              <a:rPr lang="es-CR" sz="2400" dirty="0"/>
              <a:t/>
            </a:r>
            <a:br>
              <a:rPr lang="es-CR" sz="2400" dirty="0"/>
            </a:br>
            <a:r>
              <a:rPr lang="es-CR" sz="2400" dirty="0"/>
              <a:t/>
            </a:r>
            <a:br>
              <a:rPr lang="es-CR" sz="2400" dirty="0"/>
            </a:br>
            <a:r>
              <a:rPr lang="es-CR" sz="2000" dirty="0"/>
              <a:t>Los bienes y valores que fueren transferidos a un banco en pago de obligaciones a su favor, o que le fueren adjudicados en remates judiciales, deberán ser vendidos dentro de un plazo máximo de dos años, contado desde el día de su adquisición. </a:t>
            </a:r>
            <a:r>
              <a:rPr lang="es-CR" sz="2000" b="1" dirty="0"/>
              <a:t>Dicho plazo podrá ser ampliado por el Superintendente General de Entidades Financieras por períodos iguales, a solicitud del banco respectivo. </a:t>
            </a:r>
            <a:r>
              <a:rPr lang="es-CR" sz="2000" dirty="0"/>
              <a:t>En este caso, la Superintendencia podrá disponer la creación de una reserva hasta por el ciento por ciento (100%) del valor del bien. La venta de esos bienes podrá efectuarse con fundamento en avalúos de peritos de la misma institución bancaria, debiendo considerarse dicha venta como parte de la actividad ordinaria del ente. Las ventas de bienes y valores que hicieren los bancos, estarán sujetas a las limitaciones que establece el artículo 1068 del Código Civil. ( Así reformado por el artículo 162, inciso f), de la Ley Orgánica del Banco Central de Costa Rica Nº 7558 del 3 de noviembre de 1995). </a:t>
            </a:r>
            <a:r>
              <a:rPr lang="es-CR" sz="2400" dirty="0"/>
              <a:t/>
            </a:r>
            <a:br>
              <a:rPr lang="es-CR" sz="2400" dirty="0"/>
            </a:br>
            <a:endParaRPr lang="es-CR" sz="2400" dirty="0"/>
          </a:p>
          <a:p>
            <a:endParaRPr lang="es-ES" sz="2400" b="1" dirty="0" smtClean="0"/>
          </a:p>
          <a:p>
            <a:pPr marL="0" indent="0">
              <a:buNone/>
            </a:pPr>
            <a:endParaRPr lang="es-CR" sz="2400" dirty="0"/>
          </a:p>
          <a:p>
            <a:pPr marL="0" indent="0">
              <a:buNone/>
            </a:pPr>
            <a:endParaRPr lang="es-CR" sz="2400" dirty="0"/>
          </a:p>
        </p:txBody>
      </p:sp>
    </p:spTree>
    <p:extLst>
      <p:ext uri="{BB962C8B-B14F-4D97-AF65-F5344CB8AC3E}">
        <p14:creationId xmlns:p14="http://schemas.microsoft.com/office/powerpoint/2010/main" val="407129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7793037" cy="647700"/>
          </a:xfrm>
        </p:spPr>
        <p:txBody>
          <a:bodyPr>
            <a:normAutofit fontScale="90000"/>
          </a:bodyPr>
          <a:lstStyle/>
          <a:p>
            <a:pPr lvl="1" algn="l" defTabSz="457200" rtl="0">
              <a:spcBef>
                <a:spcPct val="0"/>
              </a:spcBef>
            </a:pPr>
            <a:r>
              <a:rPr lang="es-CR" sz="3600" dirty="0" smtClean="0">
                <a:solidFill>
                  <a:schemeClr val="tx2"/>
                </a:solidFill>
                <a:latin typeface="+mj-lt"/>
              </a:rPr>
              <a:t>Revisión y Ajustes a la normativa</a:t>
            </a:r>
            <a:r>
              <a:rPr lang="es-CR" dirty="0" smtClean="0">
                <a:latin typeface="Calibri Light" panose="020F0302020204030204" pitchFamily="34" charset="0"/>
              </a:rPr>
              <a:t/>
            </a:r>
            <a:br>
              <a:rPr lang="es-CR" dirty="0" smtClean="0">
                <a:latin typeface="Calibri Light" panose="020F0302020204030204" pitchFamily="34" charset="0"/>
              </a:rPr>
            </a:br>
            <a:endParaRPr lang="es-CR" sz="3600" dirty="0"/>
          </a:p>
        </p:txBody>
      </p:sp>
      <p:sp>
        <p:nvSpPr>
          <p:cNvPr id="3" name="2 Marcador de contenido"/>
          <p:cNvSpPr>
            <a:spLocks noGrp="1"/>
          </p:cNvSpPr>
          <p:nvPr>
            <p:ph idx="1"/>
          </p:nvPr>
        </p:nvSpPr>
        <p:spPr>
          <a:xfrm>
            <a:off x="827584" y="1700808"/>
            <a:ext cx="7632848" cy="4648200"/>
          </a:xfrm>
        </p:spPr>
        <p:txBody>
          <a:bodyPr>
            <a:normAutofit fontScale="70000" lnSpcReduction="20000"/>
          </a:bodyPr>
          <a:lstStyle/>
          <a:p>
            <a:pPr marL="0" indent="0" algn="just">
              <a:buNone/>
            </a:pPr>
            <a:r>
              <a:rPr lang="es-CR" sz="2800" b="1" dirty="0"/>
              <a:t>Artículo 10 — Ley 5044 Ley Reguladora de Empresas Financieras no Bancarias</a:t>
            </a:r>
          </a:p>
          <a:p>
            <a:pPr marL="0" indent="0">
              <a:buNone/>
            </a:pPr>
            <a:endParaRPr lang="es-CR" sz="1800" dirty="0"/>
          </a:p>
          <a:p>
            <a:pPr marL="0" indent="0" algn="just" fontAlgn="t">
              <a:buNone/>
            </a:pPr>
            <a:r>
              <a:rPr lang="es-CR" sz="2400" dirty="0"/>
              <a:t>A las empresas financieras les está prohibido realizar, directa o indirectamente, las operaciones que la ley les reserva exclusivamente a los bancos. También se les prohíbe participar en la propiedad de empresas agrícolas, industriales, comerciales o de cualquier otra índole y comprar productos, mercancías y bienes raíces que no sean indispensables para su normal funcionamiento. Los bienes y valores que le fueren transferidos a una empresa financiera, en pago de obligaciones a su favor, o que les fueren adjudicados en remates judiciales, deberán venderse en un plazo máximo de dos años, contado a partir de su adjudicación. </a:t>
            </a:r>
            <a:r>
              <a:rPr lang="es-CR" sz="2400" b="1" dirty="0"/>
              <a:t>Este plazo podrá ser</a:t>
            </a:r>
            <a:br>
              <a:rPr lang="es-CR" sz="2400" b="1" dirty="0"/>
            </a:br>
            <a:r>
              <a:rPr lang="es-CR" sz="2400" b="1" dirty="0"/>
              <a:t>ampliado por la Superintendencia General de Entidades Financieras, por períodos iguales, a solicitud del interesado. </a:t>
            </a:r>
            <a:r>
              <a:rPr lang="es-CR" sz="2400" dirty="0"/>
              <a:t>En este caso, la Superintendencia podrá disponer la creación de una reserva hasta por el ciento por ciento (100%) del valor del bien.</a:t>
            </a:r>
          </a:p>
          <a:p>
            <a:pPr marL="0" indent="0">
              <a:buNone/>
            </a:pPr>
            <a:r>
              <a:rPr lang="es-CR" sz="2400" dirty="0"/>
              <a:t/>
            </a:r>
            <a:br>
              <a:rPr lang="es-CR" sz="2400" dirty="0"/>
            </a:br>
            <a:r>
              <a:rPr lang="es-CR" sz="2400" dirty="0"/>
              <a:t/>
            </a:r>
            <a:br>
              <a:rPr lang="es-CR" sz="2400" dirty="0"/>
            </a:br>
            <a:r>
              <a:rPr lang="es-CR" sz="2400" dirty="0"/>
              <a:t/>
            </a:r>
            <a:br>
              <a:rPr lang="es-CR" sz="2400" dirty="0"/>
            </a:br>
            <a:endParaRPr lang="es-CR" sz="2400" dirty="0"/>
          </a:p>
          <a:p>
            <a:endParaRPr lang="es-ES" sz="2400" b="1" dirty="0" smtClean="0"/>
          </a:p>
          <a:p>
            <a:pPr marL="0" indent="0">
              <a:buNone/>
            </a:pPr>
            <a:endParaRPr lang="es-CR" sz="2400" dirty="0"/>
          </a:p>
          <a:p>
            <a:pPr marL="0" indent="0">
              <a:buNone/>
            </a:pPr>
            <a:endParaRPr lang="es-CR" sz="2400" dirty="0"/>
          </a:p>
        </p:txBody>
      </p:sp>
    </p:spTree>
    <p:extLst>
      <p:ext uri="{BB962C8B-B14F-4D97-AF65-F5344CB8AC3E}">
        <p14:creationId xmlns:p14="http://schemas.microsoft.com/office/powerpoint/2010/main" val="35692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7793037" cy="647700"/>
          </a:xfrm>
        </p:spPr>
        <p:txBody>
          <a:bodyPr>
            <a:normAutofit fontScale="90000"/>
          </a:bodyPr>
          <a:lstStyle/>
          <a:p>
            <a:pPr lvl="1" algn="l" defTabSz="457200" rtl="0">
              <a:spcBef>
                <a:spcPct val="0"/>
              </a:spcBef>
            </a:pPr>
            <a:r>
              <a:rPr lang="es-CR" sz="3600" dirty="0" smtClean="0">
                <a:solidFill>
                  <a:schemeClr val="tx2"/>
                </a:solidFill>
                <a:latin typeface="+mj-lt"/>
              </a:rPr>
              <a:t>Revisión y Ajustes a la normativa</a:t>
            </a:r>
            <a:r>
              <a:rPr lang="es-CR" dirty="0" smtClean="0">
                <a:latin typeface="Calibri Light" panose="020F0302020204030204" pitchFamily="34" charset="0"/>
              </a:rPr>
              <a:t/>
            </a:r>
            <a:br>
              <a:rPr lang="es-CR" dirty="0" smtClean="0">
                <a:latin typeface="Calibri Light" panose="020F0302020204030204" pitchFamily="34" charset="0"/>
              </a:rPr>
            </a:br>
            <a:endParaRPr lang="es-CR" sz="3600" dirty="0"/>
          </a:p>
        </p:txBody>
      </p:sp>
      <p:sp>
        <p:nvSpPr>
          <p:cNvPr id="3" name="2 Marcador de contenido"/>
          <p:cNvSpPr>
            <a:spLocks noGrp="1"/>
          </p:cNvSpPr>
          <p:nvPr>
            <p:ph idx="1"/>
          </p:nvPr>
        </p:nvSpPr>
        <p:spPr>
          <a:xfrm>
            <a:off x="827584" y="1700808"/>
            <a:ext cx="7632848" cy="4648200"/>
          </a:xfrm>
        </p:spPr>
        <p:txBody>
          <a:bodyPr>
            <a:normAutofit fontScale="92500" lnSpcReduction="10000"/>
          </a:bodyPr>
          <a:lstStyle/>
          <a:p>
            <a:pPr marL="0" indent="0" algn="just">
              <a:buNone/>
            </a:pPr>
            <a:r>
              <a:rPr lang="es-CR" sz="2200" b="1" dirty="0" smtClean="0"/>
              <a:t>Acuerdos SUGEF 33-07 “Plan de Cuentas para Entidades, Grupos y Conglomerados Financieros”, para la cuenta 151 “Bienes adquiridos en recuperación de créditos”, y SUGEF 34-02 “Normativa contable aplicable a los entes supervisados por SUGEF, SUPEN, SUGEVAL y SUGESE y a los emisores no financieros ”Artículo 10”. </a:t>
            </a:r>
          </a:p>
          <a:p>
            <a:pPr marL="0" lvl="0" indent="0" algn="just">
              <a:buNone/>
            </a:pPr>
            <a:r>
              <a:rPr lang="es-CR" sz="2400" dirty="0" smtClean="0"/>
              <a:t/>
            </a:r>
            <a:br>
              <a:rPr lang="es-CR" sz="2400" dirty="0" smtClean="0"/>
            </a:br>
            <a:r>
              <a:rPr lang="es-CR" sz="2400" dirty="0" smtClean="0"/>
              <a:t>Para los activos no corrientes mantenidos para la venta y operaciones descontinuadas, los</a:t>
            </a:r>
            <a:r>
              <a:rPr lang="es-ES" sz="2400" dirty="0" smtClean="0"/>
              <a:t> bienes recibidos en dación de pago o adjudicados en remate judicial, que no se hayan vendido en un plazo de dos años de su dación en pago o adjudicación, estarán sujetos a una estimación del ciento por ciento (100%) de su valor contable.</a:t>
            </a:r>
            <a:endParaRPr lang="es-CR" sz="2400" dirty="0" smtClean="0"/>
          </a:p>
          <a:p>
            <a:pPr marL="0" indent="0">
              <a:buNone/>
            </a:pPr>
            <a:r>
              <a:rPr lang="es-CR" sz="2400" dirty="0"/>
              <a:t/>
            </a:r>
            <a:br>
              <a:rPr lang="es-CR" sz="2400" dirty="0"/>
            </a:br>
            <a:r>
              <a:rPr lang="es-CR" sz="2400" dirty="0"/>
              <a:t/>
            </a:r>
            <a:br>
              <a:rPr lang="es-CR" sz="2400" dirty="0"/>
            </a:br>
            <a:endParaRPr lang="es-CR" sz="2400" dirty="0"/>
          </a:p>
          <a:p>
            <a:endParaRPr lang="es-ES" sz="2400" b="1" dirty="0" smtClean="0"/>
          </a:p>
          <a:p>
            <a:pPr marL="0" indent="0">
              <a:buNone/>
            </a:pPr>
            <a:endParaRPr lang="es-CR" sz="2400" dirty="0"/>
          </a:p>
          <a:p>
            <a:pPr marL="0" indent="0">
              <a:buNone/>
            </a:pPr>
            <a:endParaRPr lang="es-CR" sz="2400" dirty="0"/>
          </a:p>
        </p:txBody>
      </p:sp>
    </p:spTree>
    <p:extLst>
      <p:ext uri="{BB962C8B-B14F-4D97-AF65-F5344CB8AC3E}">
        <p14:creationId xmlns:p14="http://schemas.microsoft.com/office/powerpoint/2010/main" val="360787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7793037" cy="647700"/>
          </a:xfrm>
        </p:spPr>
        <p:txBody>
          <a:bodyPr>
            <a:normAutofit fontScale="90000"/>
          </a:bodyPr>
          <a:lstStyle/>
          <a:p>
            <a:pPr lvl="1" algn="l" defTabSz="457200" rtl="0">
              <a:spcBef>
                <a:spcPct val="0"/>
              </a:spcBef>
            </a:pPr>
            <a:r>
              <a:rPr lang="es-CR" sz="4000" dirty="0" smtClean="0">
                <a:solidFill>
                  <a:schemeClr val="tx2"/>
                </a:solidFill>
                <a:latin typeface="+mj-lt"/>
              </a:rPr>
              <a:t>Revisión y Ajustes a la normativa</a:t>
            </a:r>
            <a:r>
              <a:rPr lang="es-CR" dirty="0" smtClean="0">
                <a:latin typeface="Calibri Light" panose="020F0302020204030204" pitchFamily="34" charset="0"/>
              </a:rPr>
              <a:t/>
            </a:r>
            <a:br>
              <a:rPr lang="es-CR" dirty="0" smtClean="0">
                <a:latin typeface="Calibri Light" panose="020F0302020204030204" pitchFamily="34" charset="0"/>
              </a:rPr>
            </a:br>
            <a:endParaRPr lang="es-CR" sz="3600" dirty="0"/>
          </a:p>
        </p:txBody>
      </p:sp>
      <p:sp>
        <p:nvSpPr>
          <p:cNvPr id="3" name="2 Marcador de contenido"/>
          <p:cNvSpPr>
            <a:spLocks noGrp="1"/>
          </p:cNvSpPr>
          <p:nvPr>
            <p:ph idx="1"/>
          </p:nvPr>
        </p:nvSpPr>
        <p:spPr>
          <a:xfrm>
            <a:off x="827584" y="1700808"/>
            <a:ext cx="7632848" cy="4648200"/>
          </a:xfrm>
        </p:spPr>
        <p:txBody>
          <a:bodyPr>
            <a:normAutofit/>
          </a:bodyPr>
          <a:lstStyle/>
          <a:p>
            <a:pPr marL="0" indent="0">
              <a:buNone/>
            </a:pPr>
            <a:r>
              <a:rPr lang="es-CR" sz="2400" dirty="0"/>
              <a:t/>
            </a:r>
            <a:br>
              <a:rPr lang="es-CR" sz="2400" dirty="0"/>
            </a:br>
            <a:r>
              <a:rPr lang="es-CR" sz="2400" dirty="0"/>
              <a:t/>
            </a:r>
            <a:br>
              <a:rPr lang="es-CR" sz="2400" dirty="0"/>
            </a:br>
            <a:r>
              <a:rPr lang="es-CR" sz="2400" dirty="0"/>
              <a:t/>
            </a:r>
            <a:br>
              <a:rPr lang="es-CR" sz="2400" dirty="0"/>
            </a:br>
            <a:endParaRPr lang="es-CR" sz="2400" dirty="0"/>
          </a:p>
          <a:p>
            <a:endParaRPr lang="es-ES" sz="2400" b="1" dirty="0" smtClean="0"/>
          </a:p>
          <a:p>
            <a:pPr marL="0" indent="0">
              <a:buNone/>
            </a:pPr>
            <a:endParaRPr lang="es-CR" sz="2400" dirty="0"/>
          </a:p>
          <a:p>
            <a:pPr marL="0" indent="0">
              <a:buNone/>
            </a:pPr>
            <a:endParaRPr lang="es-CR" sz="2400" dirty="0"/>
          </a:p>
        </p:txBody>
      </p:sp>
      <p:pic>
        <p:nvPicPr>
          <p:cNvPr id="7" name="Imagen 6"/>
          <p:cNvPicPr>
            <a:picLocks noChangeAspect="1"/>
          </p:cNvPicPr>
          <p:nvPr/>
        </p:nvPicPr>
        <p:blipFill>
          <a:blip r:embed="rId2"/>
          <a:stretch>
            <a:fillRect/>
          </a:stretch>
        </p:blipFill>
        <p:spPr>
          <a:xfrm>
            <a:off x="218903" y="2123746"/>
            <a:ext cx="7897662" cy="4637445"/>
          </a:xfrm>
          <a:prstGeom prst="rect">
            <a:avLst/>
          </a:prstGeom>
        </p:spPr>
      </p:pic>
      <p:pic>
        <p:nvPicPr>
          <p:cNvPr id="8" name="Imagen 7"/>
          <p:cNvPicPr>
            <a:picLocks noChangeAspect="1"/>
          </p:cNvPicPr>
          <p:nvPr/>
        </p:nvPicPr>
        <p:blipFill>
          <a:blip r:embed="rId3"/>
          <a:stretch>
            <a:fillRect/>
          </a:stretch>
        </p:blipFill>
        <p:spPr>
          <a:xfrm>
            <a:off x="475980" y="1084304"/>
            <a:ext cx="7663681" cy="1039442"/>
          </a:xfrm>
          <a:prstGeom prst="rect">
            <a:avLst/>
          </a:prstGeom>
        </p:spPr>
      </p:pic>
    </p:spTree>
    <p:extLst>
      <p:ext uri="{BB962C8B-B14F-4D97-AF65-F5344CB8AC3E}">
        <p14:creationId xmlns:p14="http://schemas.microsoft.com/office/powerpoint/2010/main" val="253743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BCCR2">
  <a:themeElements>
    <a:clrScheme name="BCCR-graficos">
      <a:dk1>
        <a:srgbClr val="000000"/>
      </a:dk1>
      <a:lt1>
        <a:srgbClr val="FFFFFF"/>
      </a:lt1>
      <a:dk2>
        <a:srgbClr val="FFFFFF"/>
      </a:dk2>
      <a:lt2>
        <a:srgbClr val="FFFFFF"/>
      </a:lt2>
      <a:accent1>
        <a:srgbClr val="3D6FA5"/>
      </a:accent1>
      <a:accent2>
        <a:srgbClr val="7CADDA"/>
      </a:accent2>
      <a:accent3>
        <a:srgbClr val="5DB3C7"/>
      </a:accent3>
      <a:accent4>
        <a:srgbClr val="A9CD69"/>
      </a:accent4>
      <a:accent5>
        <a:srgbClr val="FDD36B"/>
      </a:accent5>
      <a:accent6>
        <a:srgbClr val="FEAA5E"/>
      </a:accent6>
      <a:hlink>
        <a:srgbClr val="FFFFFF"/>
      </a:hlink>
      <a:folHlink>
        <a:srgbClr val="000000"/>
      </a:folHlink>
    </a:clrScheme>
    <a:fontScheme name="BCCR-excel">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ap="flat">
          <a:solidFill>
            <a:srgbClr val="336600"/>
          </a:solidFill>
          <a:round/>
          <a:headEnd type="arrow"/>
          <a:tailEnd type="arrow"/>
        </a:ln>
        <a:scene3d>
          <a:camera prst="orthographicFront">
            <a:rot lat="0" lon="10800000" rev="10800000"/>
          </a:camera>
          <a:lightRig rig="threePt" dir="t"/>
        </a:scene3d>
      </a:spPr>
      <a:bodyPr rtlCol="0" anchor="ctr"/>
      <a:lstStyle>
        <a:defPPr algn="ctr">
          <a:defRPr/>
        </a:defPPr>
      </a:lstStyle>
      <a:style>
        <a:lnRef idx="2">
          <a:schemeClr val="accent2"/>
        </a:lnRef>
        <a:fillRef idx="0">
          <a:schemeClr val="accent2"/>
        </a:fillRef>
        <a:effectRef idx="1">
          <a:schemeClr val="accent2"/>
        </a:effectRef>
        <a:fontRef idx="minor">
          <a:schemeClr val="tx1"/>
        </a:fontRef>
      </a:style>
    </a:spDef>
    <a:lnDef>
      <a:spPr>
        <a:ln w="12700" cap="flat">
          <a:solidFill>
            <a:srgbClr val="336600"/>
          </a:solidFill>
          <a:round/>
          <a:tailEnd type="arrow"/>
        </a:ln>
        <a:scene3d>
          <a:camera prst="orthographicFront">
            <a:rot lat="0" lon="10800000" rev="10800000"/>
          </a:camera>
          <a:lightRig rig="threePt" dir="t"/>
        </a:scene3d>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0B83BD51DFB004FB32EEAB05F600E9D" ma:contentTypeVersion="4" ma:contentTypeDescription="Crear nuevo documento." ma:contentTypeScope="" ma:versionID="c18c262e6caef3b9c8c7d9ffb7ef77c1">
  <xsd:schema xmlns:xsd="http://www.w3.org/2001/XMLSchema" xmlns:xs="http://www.w3.org/2001/XMLSchema" xmlns:p="http://schemas.microsoft.com/office/2006/metadata/properties" xmlns:ns2="a54db10c-4d07-4cc1-b8a1-a11252b7df09" targetNamespace="http://schemas.microsoft.com/office/2006/metadata/properties" ma:root="true" ma:fieldsID="309c228e7bf1e13870006bdffcca4e65" ns2:_="">
    <xsd:import namespace="a54db10c-4d07-4cc1-b8a1-a11252b7df09"/>
    <xsd:element name="properties">
      <xsd:complexType>
        <xsd:sequence>
          <xsd:element name="documentManagement">
            <xsd:complexType>
              <xsd:all>
                <xsd:element ref="ns2:Tipo_x0020_de_x0020_documento" minOccurs="0"/>
                <xsd:element ref="ns2:Servic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db10c-4d07-4cc1-b8a1-a11252b7df09" elementFormDefault="qualified">
    <xsd:import namespace="http://schemas.microsoft.com/office/2006/documentManagement/types"/>
    <xsd:import namespace="http://schemas.microsoft.com/office/infopath/2007/PartnerControls"/>
    <xsd:element name="Tipo_x0020_de_x0020_documento" ma:index="8" nillable="true" ma:displayName="Tipo de documento" ma:format="Dropdown" ma:internalName="Tipo_x0020_de_x0020_documento">
      <xsd:simpleType>
        <xsd:restriction base="dms:Choice">
          <xsd:enumeration value="Diseño"/>
          <xsd:enumeration value="Negocio"/>
          <xsd:enumeration value="Técnica"/>
        </xsd:restriction>
      </xsd:simpleType>
    </xsd:element>
    <xsd:element name="Servicio" ma:index="9" nillable="true" ma:displayName="Servicio" ma:list="{b9f49f4f-040f-483b-96b5-bf026a1d0922}" ma:internalName="Servicio" ma:readOnly="fals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ipo_x0020_de_x0020_documento xmlns="a54db10c-4d07-4cc1-b8a1-a11252b7df09">Diseño</Tipo_x0020_de_x0020_documento>
    <Servicio xmlns="a54db10c-4d07-4cc1-b8a1-a11252b7df09">5</Servicio>
  </documentManagement>
</p:properties>
</file>

<file path=customXml/itemProps1.xml><?xml version="1.0" encoding="utf-8"?>
<ds:datastoreItem xmlns:ds="http://schemas.openxmlformats.org/officeDocument/2006/customXml" ds:itemID="{4A3A2A1E-F719-4AC2-9822-C9D271B3E3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4db10c-4d07-4cc1-b8a1-a11252b7d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8F2431-11D3-4B8A-8F43-2D17B31E2432}">
  <ds:schemaRefs>
    <ds:schemaRef ds:uri="http://schemas.microsoft.com/sharepoint/v3/contenttype/forms"/>
  </ds:schemaRefs>
</ds:datastoreItem>
</file>

<file path=customXml/itemProps3.xml><?xml version="1.0" encoding="utf-8"?>
<ds:datastoreItem xmlns:ds="http://schemas.openxmlformats.org/officeDocument/2006/customXml" ds:itemID="{5E9EF82E-9D71-4C8C-B813-D721465958CB}">
  <ds:schemaRefs>
    <ds:schemaRef ds:uri="a54db10c-4d07-4cc1-b8a1-a11252b7df09"/>
    <ds:schemaRef ds:uri="http://schemas.microsoft.com/office/2006/documentManagement/type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27046</TotalTime>
  <Words>728</Words>
  <Application>Microsoft Office PowerPoint</Application>
  <PresentationFormat>Presentación en pantalla (4:3)</PresentationFormat>
  <Paragraphs>227</Paragraphs>
  <Slides>59</Slides>
  <Notes>3</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59</vt:i4>
      </vt:variant>
    </vt:vector>
  </HeadingPairs>
  <TitlesOfParts>
    <vt:vector size="70" baseType="lpstr">
      <vt:lpstr>Arial</vt:lpstr>
      <vt:lpstr>Calibri</vt:lpstr>
      <vt:lpstr>Calibri Light</vt:lpstr>
      <vt:lpstr>Franklin Gothic Book</vt:lpstr>
      <vt:lpstr>Franklin Gothic Medium</vt:lpstr>
      <vt:lpstr>Palatino Linotype</vt:lpstr>
      <vt:lpstr>Tw Cen MT</vt:lpstr>
      <vt:lpstr>Tw Cen MT Condensed</vt:lpstr>
      <vt:lpstr>Wingdings</vt:lpstr>
      <vt:lpstr>1_BCCR2</vt:lpstr>
      <vt:lpstr>1_Tema de Office</vt:lpstr>
      <vt:lpstr>Trámite “Solicitud de Prórrogas para la Venta de  Bienes Adjudicados”</vt:lpstr>
      <vt:lpstr>Agenda</vt:lpstr>
      <vt:lpstr>Proyecto</vt:lpstr>
      <vt:lpstr>Presentación de PowerPoint</vt:lpstr>
      <vt:lpstr>Presentación de PowerPoint</vt:lpstr>
      <vt:lpstr>Revisión y Ajustes a la normativa </vt:lpstr>
      <vt:lpstr>Revisión y Ajustes a la normativa </vt:lpstr>
      <vt:lpstr>Revisión y Ajustes a la normativa </vt:lpstr>
      <vt:lpstr>Revisión y Ajustes a la normativa </vt:lpstr>
      <vt:lpstr>Presentación de PowerPoint</vt:lpstr>
      <vt:lpstr>Presentación de PowerPoint</vt:lpstr>
      <vt:lpstr>Ingreso por SUGEF Directo (externo)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BCCR-Sugese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Trámites Préstamos v1</dc:title>
  <dc:creator>MOLINA CALDERON GUILLERMO ANDRES</dc:creator>
  <cp:lastModifiedBy>Gabriela Amador Mata</cp:lastModifiedBy>
  <cp:revision>701</cp:revision>
  <cp:lastPrinted>2016-02-01T16:26:42Z</cp:lastPrinted>
  <dcterms:created xsi:type="dcterms:W3CDTF">2014-02-04T20:52:34Z</dcterms:created>
  <dcterms:modified xsi:type="dcterms:W3CDTF">2016-12-19T18:43:57Z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0x010100F0B83BD51DFB004FB32EEAB05F600E9D</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Tfs.IsStoryboard">
    <vt:bool>true</vt:bool>
  </property>
  <property fmtid="{D5CDD505-2E9C-101B-9397-08002B2CF9AE}" pid="7" name="Tfs.LastKnownPath">
    <vt:lpwstr>http://intranet/sites/dst/dpi/sugef/gestionTramites/Presentaciones/Trámites%20Préstamos%20v1.pptx</vt:lpwstr>
  </property>
</Properties>
</file>